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4990"/>
    <p:restoredTop sz="90221"/>
  </p:normalViewPr>
  <p:slideViewPr>
    <p:cSldViewPr snapToGrid="0">
      <p:cViewPr varScale="1">
        <p:scale>
          <a:sx n="74" d="100"/>
          <a:sy n="74" d="100"/>
        </p:scale>
        <p:origin x="376" y="5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gif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gif"  /><Relationship Id="rId4" Type="http://schemas.openxmlformats.org/officeDocument/2006/relationships/image" Target="../media/image23.gif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gif"  /><Relationship Id="rId3" Type="http://schemas.openxmlformats.org/officeDocument/2006/relationships/image" Target="../media/image25.png"  /><Relationship Id="rId4" Type="http://schemas.openxmlformats.org/officeDocument/2006/relationships/image" Target="../media/image26.gif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gif"  /><Relationship Id="rId3" Type="http://schemas.openxmlformats.org/officeDocument/2006/relationships/image" Target="../media/image31.gif"  /><Relationship Id="rId4" Type="http://schemas.openxmlformats.org/officeDocument/2006/relationships/image" Target="../media/image32.g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gif"  /><Relationship Id="rId3" Type="http://schemas.openxmlformats.org/officeDocument/2006/relationships/image" Target="../media/image34.gif"  /><Relationship Id="rId4" Type="http://schemas.openxmlformats.org/officeDocument/2006/relationships/image" Target="../media/image35.gif"  /><Relationship Id="rId5" Type="http://schemas.openxmlformats.org/officeDocument/2006/relationships/image" Target="../media/image36.gif"  /><Relationship Id="rId6" Type="http://schemas.openxmlformats.org/officeDocument/2006/relationships/image" Target="../media/image37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gif"  /><Relationship Id="rId3" Type="http://schemas.openxmlformats.org/officeDocument/2006/relationships/image" Target="../media/image39.gif"  /><Relationship Id="rId4" Type="http://schemas.openxmlformats.org/officeDocument/2006/relationships/image" Target="../media/image40.gif"  /><Relationship Id="rId5" Type="http://schemas.openxmlformats.org/officeDocument/2006/relationships/image" Target="../media/image41.gif"  /><Relationship Id="rId6" Type="http://schemas.openxmlformats.org/officeDocument/2006/relationships/image" Target="../media/image42.g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gif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5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6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4572000" y="341242"/>
            <a:ext cx="3087757" cy="3087757"/>
          </a:xfrm>
          <a:prstGeom prst="rect">
            <a:avLst/>
          </a:prstGeom>
          <a:solidFill>
            <a:schemeClr val="accent1"/>
          </a:solidFill>
          <a:ln w="1524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2711" y="948264"/>
            <a:ext cx="2601593" cy="173299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7" name="제목 1"/>
          <p:cNvSpPr>
            <a:spLocks noGrp="1"/>
          </p:cNvSpPr>
          <p:nvPr>
            <p:ph type="ctrTitle" idx="0"/>
          </p:nvPr>
        </p:nvSpPr>
        <p:spPr>
          <a:xfrm>
            <a:off x="3382710" y="3958226"/>
            <a:ext cx="5761290" cy="776361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3000">
                <a:latin typeface="에스코어 드림 6 Bold"/>
                <a:ea typeface="에스코어 드림 6 Bold"/>
              </a:rPr>
              <a:t>반도체캡스톤설계 4조 계획발표</a:t>
            </a:r>
            <a:endParaRPr lang="ko-KR" altLang="en-US" sz="3000">
              <a:latin typeface="에스코어 드림 6 Bold"/>
              <a:ea typeface="에스코어 드림 6 Bold"/>
            </a:endParaRPr>
          </a:p>
        </p:txBody>
      </p:sp>
      <p:sp>
        <p:nvSpPr>
          <p:cNvPr id="88" name="부제목 2"/>
          <p:cNvSpPr>
            <a:spLocks noGrp="1"/>
          </p:cNvSpPr>
          <p:nvPr>
            <p:ph type="subTitle" idx="1"/>
          </p:nvPr>
        </p:nvSpPr>
        <p:spPr>
          <a:xfrm>
            <a:off x="5013158" y="4692777"/>
            <a:ext cx="2311110" cy="1753682"/>
          </a:xfrm>
        </p:spPr>
        <p:txBody>
          <a:bodyPr>
            <a:no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2015311347 김동균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2015301457 최수빈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2015318770 강성민</a:t>
            </a:r>
            <a:endParaRPr lang="ko-KR" altLang="en-US" sz="1800">
              <a:latin typeface="나눔스퀘어 Bold"/>
              <a:ea typeface="나눔스퀘어 Bold"/>
            </a:endParaRPr>
          </a:p>
          <a:p>
            <a:pPr>
              <a:spcBef>
                <a:spcPct val="35000"/>
              </a:spcBef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2017313107 이승태</a:t>
            </a:r>
            <a:endParaRPr lang="ko-KR" altLang="en-US" sz="1800"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3261" y="363797"/>
            <a:ext cx="4972517" cy="634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얼굴인식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그림 140"/>
          <p:cNvPicPr/>
          <p:nvPr/>
        </p:nvPicPr>
        <p:blipFill rotWithShape="1">
          <a:blip r:embed="rId2">
            <a:lum/>
          </a:blip>
          <a:srcRect l="3040" t="6210" r="27520" b="3110"/>
          <a:stretch>
            <a:fillRect/>
          </a:stretch>
        </p:blipFill>
        <p:spPr>
          <a:xfrm>
            <a:off x="517334" y="1879036"/>
            <a:ext cx="4776560" cy="3033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1789" y="1907930"/>
            <a:ext cx="5715000" cy="3042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941478" y="1139391"/>
            <a:ext cx="5064872" cy="173525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오른쪽 -&gt; 오른쪽으로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왼쪽 -&gt; 왼쪽으로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책을 보는 와중에도 넘어갈 </a:t>
            </a:r>
            <a:r>
              <a:rPr lang="ko-KR" altLang="en-US" sz="2400">
                <a:solidFill>
                  <a:srgbClr val="ff0000"/>
                </a:solidFill>
                <a:latin typeface="배달의민족 도현"/>
                <a:ea typeface="배달의민족 도현"/>
              </a:rPr>
              <a:t>위험성</a:t>
            </a:r>
            <a:endParaRPr lang="ko-KR" altLang="en-US" sz="24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 rot="13834477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5" name="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66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발전과정(문제점)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857924" y="1967965"/>
            <a:ext cx="5064872" cy="1461035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1) 책을 볼 때 자연스럽게 오른쪽에서 왼쪽을 보기 때문에 그 모션을 채택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2) 사용자가 인식할 수 있도록 </a:t>
            </a:r>
            <a:r>
              <a:rPr lang="en-US" altLang="ko-KR" sz="2000">
                <a:solidFill>
                  <a:schemeClr val="tx1"/>
                </a:solidFill>
                <a:latin typeface="배달의민족 도현"/>
                <a:ea typeface="배달의민족 도현"/>
              </a:rPr>
              <a:t>LED</a:t>
            </a:r>
            <a:r>
              <a:rPr lang="ko-KR" altLang="en-US" sz="2000">
                <a:latin typeface="배달의민족 도현"/>
                <a:ea typeface="배달의민족 도현"/>
              </a:rPr>
              <a:t> 추가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 rot="13834477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xmlns:mc="http://schemas.openxmlformats.org/markup-compatibility/2006" xmlns:hp="http://schemas.haansoft.com/office/presentation/8.0" lang="ko-KR" altLang="en-US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5" name="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xmlns:mc="http://schemas.openxmlformats.org/markup-compatibility/2006" xmlns:hp="http://schemas.haansoft.com/office/presentation/8.0" lang="en-US" altLang="ko-KR" sz="1400" b="0" i="0" kern="0" spc="5" mc:Ignorable="hp" hp:hslEmbossed="0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  <a:endParaRPr xmlns:mc="http://schemas.openxmlformats.org/markup-compatibility/2006" xmlns:hp="http://schemas.haansoft.com/office/presentation/8.0" lang="en-US" altLang="ko-KR" sz="1400" b="0" i="0" kern="0" spc="5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7" name="해 9"/>
          <p:cNvSpPr/>
          <p:nvPr/>
        </p:nvSpPr>
        <p:spPr>
          <a:xfrm>
            <a:off x="5544208" y="1206672"/>
            <a:ext cx="769373" cy="785222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8" name="Google Shape;154;p18"/>
          <p:cNvSpPr txBox="1"/>
          <p:nvPr/>
        </p:nvSpPr>
        <p:spPr>
          <a:xfrm>
            <a:off x="742762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발전과정(해결책)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1464916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588462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0" name="Google Shape;132;p17"/>
          <p:cNvSpPr txBox="1"/>
          <p:nvPr/>
        </p:nvSpPr>
        <p:spPr>
          <a:xfrm>
            <a:off x="691349" y="432118"/>
            <a:ext cx="9832018" cy="642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사용방법 : 페이지 오른쪽에서 왼쪽으로 넘기기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3839499">
            <a:off x="8847662" y="301931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588462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9" name="TextBox 172"/>
          <p:cNvSpPr txBox="1"/>
          <p:nvPr/>
        </p:nvSpPr>
        <p:spPr>
          <a:xfrm>
            <a:off x="4660127" y="5564505"/>
            <a:ext cx="2871746" cy="54864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solidFill>
                  <a:srgbClr val="000000"/>
                </a:solidFill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solidFill>
                  <a:srgbClr val="000000"/>
                </a:solidFill>
                <a:latin typeface="배달의민족 도현"/>
                <a:ea typeface="배달의민족 도현"/>
              </a:rPr>
              <a:t> 오른쪽 점 바라보기 </a:t>
            </a:r>
            <a:endParaRPr lang="ko-KR" altLang="en-US" sz="200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660127" y="5557320"/>
            <a:ext cx="2487404" cy="54864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LED</a:t>
            </a:r>
            <a:r>
              <a:rPr lang="ko-KR" altLang="en-US" sz="2000">
                <a:latin typeface="배달의민족 도현"/>
                <a:ea typeface="배달의민족 도현"/>
              </a:rPr>
              <a:t> 3초간 켜짐 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4473645">
            <a:off x="8145820" y="304984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73679" y="5588568"/>
            <a:ext cx="5244641" cy="54933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latin typeface="배달의민족 도현"/>
                <a:ea typeface="배달의민족 도현"/>
              </a:rPr>
              <a:t>그 사이에 왼쪽 점을 보면 페이지가 넘어감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7845786">
            <a:off x="3756874" y="3252460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2049" name="_x274159864" descr="DRW0000454c278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81885" y="920963"/>
            <a:ext cx="4597879" cy="4737308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Google Shape;132;p17"/>
          <p:cNvSpPr txBox="1"/>
          <p:nvPr/>
        </p:nvSpPr>
        <p:spPr>
          <a:xfrm>
            <a:off x="908586" y="415408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사용방법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8586" y="5921979"/>
            <a:ext cx="10972800" cy="400110"/>
          </a:xfrm>
          <a:prstGeom prst="rect">
            <a:avLst/>
          </a:prstGeom>
          <a:blipFill rotWithShape="1">
            <a:blip r:embed="rId3"/>
            <a:stretch>
              <a:fillRect l="-560" t="-7580" b="-2576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821858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488479" y="399489"/>
            <a:ext cx="21810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36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43439" y="4961227"/>
                <a:ext cx="1177962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r>
                  <a:rPr lang="en-US" altLang="ko-KR" sz="1800" b="1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Right_ratio 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=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책 앞에서 오른쪽 점을 보았을 때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화면상에서 왼쪽 볼과 코 사이의 거리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endParaRPr lang="en-US" altLang="ko-KR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endParaRPr lang="ko-KR" altLang="en-US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marL="285750" indent="-285750" algn="ctr">
                  <a:spcAft>
                    <a:spcPct val="0"/>
                  </a:spcAft>
                  <a:buFontTx/>
                  <a:buChar char="-"/>
                  <a:defRPr lang="ko-KR" altLang="en-US"/>
                </a:pPr>
                <a:r>
                  <a:rPr lang="en-US" altLang="ko-KR" sz="1800" b="1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Left_ratio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=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책 앞에서 왼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쪽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점을 보았을 때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화면상에서 오른쪽 볼과 코 사이의 거리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endParaRPr lang="en-US" altLang="ko-KR" sz="1800" dirty="0" smtClean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algn="ctr">
                  <a:spcAft>
                    <a:spcPct val="0"/>
                  </a:spcAft>
                  <a:defRPr lang="ko-KR" altLang="en-US"/>
                </a:pPr>
                <a:endParaRPr lang="ko-KR" altLang="en-US" sz="1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  <a:p>
                <a:pPr lvl="0" algn="ctr">
                  <a:spcBef>
                    <a:spcPct val="0"/>
                  </a:spcBef>
                  <a:spcAft>
                    <a:spcPct val="0"/>
                  </a:spcAft>
                  <a:defRPr lang="ko-KR" altLang="en-US"/>
                </a:pP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- 사진에서 </a:t>
                </a:r>
                <a:r>
                  <a:rPr lang="en-US" altLang="ko-KR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Left_ratio</a:t>
                </a:r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= </a:t>
                </a:r>
                <a:r>
                  <a:rPr lang="ko-KR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오른쪽 볼과 코 사이의 거리 </a:t>
                </a:r>
                <a:r>
                  <a:rPr lang="en-US" altLang="ko-KR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/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얼굴 </a:t>
                </a:r>
                <a:r>
                  <a:rPr lang="ko-KR" altLang="en-US" sz="1800" dirty="0" err="1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가로길이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≅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0.7</m:t>
                    </m:r>
                  </m:oMath>
                </a14:m>
                <a:endParaRPr lang="ko-KR" altLang="en-US" sz="40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9" y="4961227"/>
                <a:ext cx="11779624" cy="1477328"/>
              </a:xfrm>
              <a:prstGeom prst="rect">
                <a:avLst/>
              </a:prstGeom>
              <a:blipFill>
                <a:blip r:embed="rId2"/>
                <a:stretch>
                  <a:fillRect t="-4132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55032" y="13511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3373664" descr="DRW0000454c27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45" y="1932399"/>
            <a:ext cx="3587708" cy="267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663610" y="15658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73411104" descr="DRW0000454c27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29" y="1996114"/>
            <a:ext cx="5518313" cy="25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40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0"/>
            <a:ext cx="21887499" cy="1044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3253432" descr="DRW0000454c27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9" y="1945340"/>
            <a:ext cx="7916991" cy="25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273884056" descr="EMB0000454c27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42" y="1716625"/>
            <a:ext cx="2949389" cy="27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241176" y="450465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2698377" y="4848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1" name="_x274740384" descr="DRW0000454c27d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809" b="3140"/>
          <a:stretch/>
        </p:blipFill>
        <p:spPr bwMode="auto">
          <a:xfrm>
            <a:off x="2649644" y="5770000"/>
            <a:ext cx="2303931" cy="56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94377" y="4756705"/>
            <a:ext cx="265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사람 얼굴의 </a:t>
            </a:r>
            <a:r>
              <a:rPr lang="en-US" altLang="ko-KR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CT</a:t>
            </a:r>
            <a:r>
              <a:rPr lang="ko-KR" altLang="en-US" sz="1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사진</a:t>
            </a:r>
            <a:endParaRPr lang="ko-KR" altLang="en-US" sz="1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38774" y="4489946"/>
                <a:ext cx="67632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-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사용자가 </a:t>
                </a:r>
                <a:r>
                  <a:rPr lang="ko-KR" altLang="en-US" sz="18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왼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쪽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점을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보기 </a:t>
                </a:r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위해 왼쪽으로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𝜃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m:t>만</m:t>
                    </m:r>
                  </m:oMath>
                </a14:m>
                <a:r>
                  <a:rPr lang="ko-KR" altLang="en-US" sz="1800" dirty="0" smtClean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큼 고개를 돌린 상황</a:t>
                </a:r>
                <a:endParaRPr lang="ko-KR" altLang="en-US" sz="1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74" y="4489946"/>
                <a:ext cx="6763297" cy="369332"/>
              </a:xfrm>
              <a:prstGeom prst="rect">
                <a:avLst/>
              </a:prstGeom>
              <a:blipFill>
                <a:blip r:embed="rId5"/>
                <a:stretch>
                  <a:fillRect l="-81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132;p17"/>
          <p:cNvSpPr txBox="1"/>
          <p:nvPr/>
        </p:nvSpPr>
        <p:spPr>
          <a:xfrm>
            <a:off x="908586" y="424291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증명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53410" y="5041635"/>
                <a:ext cx="42730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ko-KR" altLang="en-US" sz="1800" dirty="0" smtClean="0"/>
                  <a:t>오</a:t>
                </a:r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른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쪽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볼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코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사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길</m:t>
                    </m:r>
                    <m:r>
                      <a:rPr lang="ko-KR" altLang="en-US" sz="18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(1+</m:t>
                    </m:r>
                    <m:func>
                      <m:func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ko-KR" alt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0" y="5041635"/>
                <a:ext cx="4273015" cy="282193"/>
              </a:xfrm>
              <a:prstGeom prst="rect">
                <a:avLst/>
              </a:prstGeom>
              <a:blipFill>
                <a:blip r:embed="rId6"/>
                <a:stretch>
                  <a:fillRect l="-3281" t="-282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908584" y="5419935"/>
                <a:ext cx="42730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ko-KR" sz="1800" dirty="0" smtClean="0"/>
                  <a:t>	      </a:t>
                </a:r>
                <a:r>
                  <a:rPr lang="ko-KR" altLang="en-US" sz="1800" dirty="0" smtClean="0"/>
                  <a:t>얼</a:t>
                </a:r>
                <a14:m>
                  <m:oMath xmlns:m="http://schemas.openxmlformats.org/officeDocument/2006/math">
                    <m:r>
                      <a:rPr lang="ko-KR" altLang="en-US" sz="1800" b="0" i="1" dirty="0">
                        <a:latin typeface="Cambria Math" panose="02040503050406030204" pitchFamily="18" charset="0"/>
                      </a:rPr>
                      <m:t>굴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800" i="1" dirty="0">
                        <a:latin typeface="Cambria Math" panose="02040503050406030204" pitchFamily="18" charset="0"/>
                      </a:rPr>
                      <m:t>길</m:t>
                    </m:r>
                    <m:r>
                      <a:rPr lang="ko-KR" altLang="en-US" sz="1800" i="1" dirty="0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: 2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ko-KR" altLang="en-US" sz="1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84" y="5419935"/>
                <a:ext cx="4273015" cy="282193"/>
              </a:xfrm>
              <a:prstGeom prst="rect">
                <a:avLst/>
              </a:prstGeom>
              <a:blipFill>
                <a:blip r:embed="rId7"/>
                <a:stretch>
                  <a:fillRect t="-28261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76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93049" y="2308312"/>
            <a:ext cx="5301902" cy="1556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손을 쓰지 않고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책을 넘겨주는 기계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164" y="972553"/>
            <a:ext cx="4428510" cy="466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45" name="_x274825896" descr="DRW0000454c27f9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54423" y="1587500"/>
            <a:ext cx="6397699" cy="3683093"/>
          </a:xfrm>
          <a:prstGeom prst="rect">
            <a:avLst/>
          </a:prstGeom>
          <a:noFill/>
        </p:spPr>
      </p:pic>
      <p:pic>
        <p:nvPicPr>
          <p:cNvPr id="6152" name="_x273991000" descr="DRW0000454c281b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35328" y="3834488"/>
            <a:ext cx="3119718" cy="613525"/>
          </a:xfrm>
          <a:prstGeom prst="rect">
            <a:avLst/>
          </a:prstGeom>
          <a:noFill/>
        </p:spPr>
      </p:pic>
      <p:pic>
        <p:nvPicPr>
          <p:cNvPr id="6151" name="_x273991320" descr="DRW0000454c281d"/>
          <p:cNvPicPr>
            <a:picLocks noChangeAspect="1" noChangeArrowheads="1"/>
          </p:cNvPicPr>
          <p:nvPr/>
        </p:nvPicPr>
        <p:blipFill rotWithShape="1">
          <a:blip r:embed="rId4"/>
          <a:srcRect r="13830" b="2890"/>
          <a:stretch>
            <a:fillRect/>
          </a:stretch>
        </p:blipFill>
        <p:spPr>
          <a:xfrm>
            <a:off x="7335328" y="4816564"/>
            <a:ext cx="3594847" cy="518032"/>
          </a:xfrm>
          <a:prstGeom prst="rect">
            <a:avLst/>
          </a:prstGeom>
          <a:noFill/>
        </p:spPr>
      </p:pic>
      <p:sp>
        <p:nvSpPr>
          <p:cNvPr id="10" name="Rectangle 9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61208" y="1419756"/>
            <a:ext cx="4830792" cy="2009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a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책의 가로 길이의 절반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dis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책의 끝 부분으로 부터 점까지의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k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카메라로부터 사용자가 떨어진 가로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1800">
              <a:latin typeface="함초롬바탕"/>
              <a:ea typeface="함초롬바탕"/>
              <a:cs typeface="함초롬바탕"/>
            </a:endParaRPr>
          </a:p>
          <a:p>
            <a:pPr lvl="0">
              <a:spcBef>
                <a:spcPct val="0"/>
              </a:spcBef>
              <a:defRPr lang="ko-KR" altLang="en-US"/>
            </a:pPr>
            <a:r>
              <a:rPr lang="en-US" altLang="ko-KR" sz="1800">
                <a:latin typeface="함초롬바탕"/>
                <a:ea typeface="함초롬바탕"/>
                <a:cs typeface="함초롬바탕"/>
              </a:rPr>
              <a:t>l = </a:t>
            </a:r>
            <a:r>
              <a:rPr lang="ko-KR" altLang="en-US" sz="1800">
                <a:latin typeface="함초롬바탕"/>
                <a:ea typeface="함초롬바탕"/>
                <a:cs typeface="함초롬바탕"/>
              </a:rPr>
              <a:t>카메라로부터 사용자가 떨어진 세로 거리</a:t>
            </a:r>
            <a:endParaRPr lang="ko-KR" altLang="en-US" sz="1800">
              <a:latin typeface="함초롬바탕"/>
              <a:ea typeface="함초롬바탕"/>
              <a:cs typeface="함초롬바탕"/>
            </a:endParaRPr>
          </a:p>
        </p:txBody>
      </p:sp>
      <p:sp>
        <p:nvSpPr>
          <p:cNvPr id="37" name="Google Shape;132;p17"/>
          <p:cNvSpPr txBox="1"/>
          <p:nvPr/>
        </p:nvSpPr>
        <p:spPr>
          <a:xfrm>
            <a:off x="908586" y="424291"/>
            <a:ext cx="5069519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증명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274415808" descr="DRW0000454c28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9" y="253694"/>
            <a:ext cx="3709358" cy="26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01" name="_x274415968" descr="DRW0000454c28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5" y="3423842"/>
            <a:ext cx="3667813" cy="26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_x273991480" descr="DRW0000454c28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96" y="546940"/>
            <a:ext cx="5900468" cy="328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_x274415248" descr="DRW0000454c289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8414" b="1632"/>
          <a:stretch/>
        </p:blipFill>
        <p:spPr bwMode="auto">
          <a:xfrm>
            <a:off x="5814201" y="4741849"/>
            <a:ext cx="4214239" cy="11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_x274734016" descr="DRW0000454c28b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1" b="-2633"/>
          <a:stretch/>
        </p:blipFill>
        <p:spPr bwMode="auto">
          <a:xfrm>
            <a:off x="5845834" y="4345295"/>
            <a:ext cx="1338264" cy="32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80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74163184" descr="DRW0000454c28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8" y="740049"/>
            <a:ext cx="9012785" cy="322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74162224" descr="DRW0000454c28e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40" b="1158"/>
          <a:stretch/>
        </p:blipFill>
        <p:spPr bwMode="auto">
          <a:xfrm>
            <a:off x="2156603" y="4387111"/>
            <a:ext cx="1716658" cy="3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74162384" descr="DRW0000454c28e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0" b="3501"/>
          <a:stretch/>
        </p:blipFill>
        <p:spPr bwMode="auto">
          <a:xfrm>
            <a:off x="2156602" y="4814699"/>
            <a:ext cx="1639021" cy="2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74163504" descr="DRW0000454c28f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02" b="-28"/>
          <a:stretch/>
        </p:blipFill>
        <p:spPr bwMode="auto">
          <a:xfrm>
            <a:off x="2393830" y="5435209"/>
            <a:ext cx="1242203" cy="6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_x274163184" descr="DRW0000454c28f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"/>
          <a:stretch/>
        </p:blipFill>
        <p:spPr bwMode="auto">
          <a:xfrm>
            <a:off x="5218980" y="4193589"/>
            <a:ext cx="5083293" cy="124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073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9" name="_x274739504" descr="DRW0000454c296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6"/>
          <a:stretch/>
        </p:blipFill>
        <p:spPr bwMode="auto">
          <a:xfrm>
            <a:off x="481263" y="1141240"/>
            <a:ext cx="5935579" cy="90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49075600" descr="EMB0000454c29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8" t="9930" r="35751" b="51651"/>
          <a:stretch>
            <a:fillRect/>
          </a:stretch>
        </p:blipFill>
        <p:spPr bwMode="auto">
          <a:xfrm>
            <a:off x="7827486" y="541606"/>
            <a:ext cx="3112431" cy="236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49075200" descr="EMB0000454c29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7" t="18712" r="48360" b="44164"/>
          <a:stretch>
            <a:fillRect/>
          </a:stretch>
        </p:blipFill>
        <p:spPr bwMode="auto">
          <a:xfrm>
            <a:off x="7844741" y="3571883"/>
            <a:ext cx="3117972" cy="23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28604" y="3001992"/>
                <a:ext cx="51931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a+dis = 30, k =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altLang="ko-KR" b="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ko-KR" altLang="en-US" dirty="0" smtClean="0"/>
                  <a:t>일 경우 </a:t>
                </a:r>
                <a:r>
                  <a:rPr lang="en-US" altLang="ko-KR" dirty="0" smtClean="0"/>
                  <a:t>P</a:t>
                </a:r>
                <a:r>
                  <a:rPr lang="ko-KR" altLang="en-US" dirty="0" smtClean="0"/>
                  <a:t>에 따른 </a:t>
                </a:r>
                <a:r>
                  <a:rPr lang="en-US" altLang="ko-KR" dirty="0" smtClean="0"/>
                  <a:t>Ratio</a:t>
                </a:r>
                <a:r>
                  <a:rPr lang="ko-KR" altLang="en-US" dirty="0" smtClean="0"/>
                  <a:t>의 변화</a:t>
                </a:r>
                <a:endParaRPr lang="en-US" altLang="ko-KR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04" y="3001992"/>
                <a:ext cx="5193102" cy="307777"/>
              </a:xfrm>
              <a:prstGeom prst="rect">
                <a:avLst/>
              </a:prstGeom>
              <a:blipFill>
                <a:blip r:embed="rId5"/>
                <a:stretch>
                  <a:fillRect l="-352" t="-3922" r="-35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63438" y="6090249"/>
                <a:ext cx="42269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a+dis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= 30,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40</a:t>
                </a:r>
                <a:r>
                  <a:rPr lang="ko-KR" altLang="en-US" dirty="0" smtClean="0"/>
                  <a:t>일 경우 </a:t>
                </a:r>
                <a:r>
                  <a:rPr lang="en-US" altLang="ko-KR" dirty="0" smtClean="0"/>
                  <a:t>k</a:t>
                </a:r>
                <a:r>
                  <a:rPr lang="ko-KR" altLang="en-US" dirty="0" smtClean="0"/>
                  <a:t>에 따른 </a:t>
                </a:r>
                <a:r>
                  <a:rPr lang="en-US" altLang="ko-KR" dirty="0" smtClean="0"/>
                  <a:t>Ratio</a:t>
                </a:r>
                <a:r>
                  <a:rPr lang="ko-KR" altLang="en-US" dirty="0" smtClean="0"/>
                  <a:t>의 변화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38" y="6090249"/>
                <a:ext cx="4226943" cy="307777"/>
              </a:xfrm>
              <a:prstGeom prst="rect">
                <a:avLst/>
              </a:prstGeom>
              <a:blipFill>
                <a:blip r:embed="rId6"/>
                <a:stretch>
                  <a:fillRect l="-433" t="-58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54020" t="49259" r="18432" b="22419"/>
          <a:stretch/>
        </p:blipFill>
        <p:spPr>
          <a:xfrm>
            <a:off x="204127" y="2491233"/>
            <a:ext cx="6489849" cy="37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1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853319" y="1851005"/>
            <a:ext cx="4055646" cy="313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1) 0.2초마다 이미지 프로세싱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2) 원하는 만큼 고개를 돌리면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>
                <a:latin typeface="나눔고딕"/>
                <a:ea typeface="나눔고딕"/>
              </a:rPr>
              <a:t>detect_num_left</a:t>
            </a:r>
            <a:r>
              <a:rPr lang="ko-KR" altLang="en-US" sz="2000">
                <a:latin typeface="나눔고딕"/>
                <a:ea typeface="나눔고딕"/>
              </a:rPr>
              <a:t> 나 </a:t>
            </a:r>
            <a:r>
              <a:rPr lang="en-US" altLang="ko-KR" sz="2000">
                <a:latin typeface="나눔고딕"/>
                <a:ea typeface="나눔고딕"/>
              </a:rPr>
              <a:t>right</a:t>
            </a:r>
            <a:r>
              <a:rPr lang="ko-KR" altLang="en-US" sz="2000">
                <a:latin typeface="나눔고딕"/>
                <a:ea typeface="나눔고딕"/>
              </a:rPr>
              <a:t>가 증가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코드(1)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62" name="그림 161"/>
          <p:cNvPicPr/>
          <p:nvPr/>
        </p:nvPicPr>
        <p:blipFill rotWithShape="1">
          <a:blip r:embed="rId2">
            <a:lum/>
          </a:blip>
          <a:srcRect l="15220" t="27820" r="15220" b="22150"/>
          <a:stretch>
            <a:fillRect/>
          </a:stretch>
        </p:blipFill>
        <p:spPr>
          <a:xfrm>
            <a:off x="476250" y="1845468"/>
            <a:ext cx="7335155" cy="379763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922772" y="2059363"/>
            <a:ext cx="4055646" cy="1615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3) </a:t>
            </a:r>
            <a:r>
              <a:rPr lang="en-US" altLang="ko-KR" sz="2000">
                <a:latin typeface="나눔고딕"/>
                <a:ea typeface="나눔고딕"/>
              </a:rPr>
              <a:t>DETECT</a:t>
            </a:r>
            <a:r>
              <a:rPr lang="ko-KR" altLang="en-US" sz="2000">
                <a:latin typeface="나눔고딕"/>
                <a:ea typeface="나눔고딕"/>
              </a:rPr>
              <a:t>와 값이 같아지면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    책을 넘김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코드(2)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65" name="그림 164"/>
          <p:cNvPicPr/>
          <p:nvPr/>
        </p:nvPicPr>
        <p:blipFill rotWithShape="1">
          <a:blip r:embed="rId2">
            <a:lum/>
          </a:blip>
          <a:srcRect l="9490" t="39700" r="45550" b="25670"/>
          <a:stretch>
            <a:fillRect/>
          </a:stretch>
        </p:blipFill>
        <p:spPr>
          <a:xfrm>
            <a:off x="506015" y="2033984"/>
            <a:ext cx="7280434" cy="37099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707531" y="2394267"/>
            <a:ext cx="5064872" cy="118522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얼굴 2개 있을 때 하나만 인식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</a:t>
            </a:r>
            <a:endParaRPr lang="en-US" altLang="ko-KR" sz="2400">
              <a:latin typeface="배달의민족 도현"/>
              <a:ea typeface="배달의민족 도현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63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908057" y="2561373"/>
            <a:ext cx="5064872" cy="2284947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더 큰 얼굴을 인식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</a:t>
            </a:r>
            <a:r>
              <a:rPr lang="en-US" altLang="ko-KR" sz="2400">
                <a:latin typeface="배달의민족 도현"/>
                <a:ea typeface="배달의민족 도현"/>
              </a:rPr>
              <a:t>LED</a:t>
            </a:r>
            <a:r>
              <a:rPr lang="ko-KR" altLang="en-US" sz="2400">
                <a:latin typeface="배달의민족 도현"/>
                <a:ea typeface="배달의민족 도현"/>
              </a:rPr>
              <a:t> 추가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수빈님 화이팅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배달의민족 도현"/>
              <a:ea typeface="배달의민족 도현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54" y="198781"/>
            <a:ext cx="7348754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해결책 및 향후 계획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846525" y="3051864"/>
            <a:ext cx="3030343" cy="7562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하드웨어</a:t>
            </a:r>
            <a:endParaRPr lang="ko-KR" altLang="en-US"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612" y="1647710"/>
            <a:ext cx="4987378" cy="3021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0080" y="2246066"/>
            <a:ext cx="5219919" cy="3922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2" name=""/>
          <p:cNvSpPr/>
          <p:nvPr/>
        </p:nvSpPr>
        <p:spPr>
          <a:xfrm>
            <a:off x="8059487" y="426452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" name=""/>
          <p:cNvSpPr/>
          <p:nvPr/>
        </p:nvSpPr>
        <p:spPr>
          <a:xfrm>
            <a:off x="1176755" y="286284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545658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손이 불편한 사람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5149897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악기연주시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8754134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피자를 먹을 때</a:t>
            </a:r>
            <a:endParaRPr lang="ko-KR" altLang="en-US" sz="2400" b="1">
              <a:solidFill>
                <a:srgbClr val="262626"/>
              </a:solidFill>
              <a:latin typeface="나눔고딕"/>
              <a:ea typeface="나눔고딕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2294323"/>
            <a:ext cx="2018690" cy="201869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4283" y="2311480"/>
            <a:ext cx="2235039" cy="223503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8403" y="2409771"/>
            <a:ext cx="2038456" cy="203845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629" y="1199316"/>
            <a:ext cx="4514558" cy="4459368"/>
          </a:xfrm>
          <a:prstGeom prst="rect">
            <a:avLst/>
          </a:prstGeom>
        </p:spPr>
      </p:pic>
      <p:sp>
        <p:nvSpPr>
          <p:cNvPr id="165" name="직사각형 4"/>
          <p:cNvSpPr/>
          <p:nvPr/>
        </p:nvSpPr>
        <p:spPr>
          <a:xfrm>
            <a:off x="6570579" y="1991605"/>
            <a:ext cx="3007817" cy="1064015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- 책이 꾸겨지지 않는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바퀴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직사각형 4"/>
          <p:cNvSpPr/>
          <p:nvPr/>
        </p:nvSpPr>
        <p:spPr>
          <a:xfrm>
            <a:off x="9144000" y="1557130"/>
            <a:ext cx="3007816" cy="1069865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en-US" altLang="ko-KR" sz="2000" spc="5">
                <a:solidFill>
                  <a:srgbClr val="000000"/>
                </a:solidFill>
                <a:latin typeface="나눔고딕"/>
                <a:ea typeface="나눔고딕"/>
              </a:rPr>
              <a:t>1. </a:t>
            </a: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책을 잡아줍니다.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591" y="3633589"/>
            <a:ext cx="2161319" cy="761219"/>
          </a:xfrm>
          <a:prstGeom prst="rect">
            <a:avLst/>
          </a:prstGeom>
        </p:spPr>
      </p:pic>
      <p:pic>
        <p:nvPicPr>
          <p:cNvPr id="222" name="그림 23" title="a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27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19674" y="743216"/>
            <a:ext cx="1289892" cy="503540"/>
          </a:xfrm>
          <a:prstGeom prst="rect">
            <a:avLst/>
          </a:prstGeom>
        </p:spPr>
      </p:pic>
      <p:pic>
        <p:nvPicPr>
          <p:cNvPr id="22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588365" y="361820"/>
            <a:ext cx="1532496" cy="17335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591" y="3633589"/>
            <a:ext cx="2161319" cy="761219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grpSp>
        <p:nvGrpSpPr>
          <p:cNvPr id="245" name="Group 78"/>
          <p:cNvGrpSpPr/>
          <p:nvPr/>
        </p:nvGrpSpPr>
        <p:grpSpPr>
          <a:xfrm rot="15348457" flipH="1" flipV="1">
            <a:off x="5990281" y="1127284"/>
            <a:ext cx="597633" cy="1126527"/>
            <a:chOff x="1586" y="829"/>
            <a:chExt cx="752" cy="1177"/>
          </a:xfrm>
        </p:grpSpPr>
        <p:pic>
          <p:nvPicPr>
            <p:cNvPr id="246" name="Picture 38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8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49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0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1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sp>
        <p:nvSpPr>
          <p:cNvPr id="252" name="타원 10"/>
          <p:cNvSpPr/>
          <p:nvPr/>
        </p:nvSpPr>
        <p:spPr>
          <a:xfrm>
            <a:off x="4723961" y="732706"/>
            <a:ext cx="757977" cy="126402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공간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sp>
        <p:nvSpPr>
          <p:cNvPr id="252" name="타원 10"/>
          <p:cNvSpPr/>
          <p:nvPr/>
        </p:nvSpPr>
        <p:spPr>
          <a:xfrm>
            <a:off x="4723961" y="732706"/>
            <a:ext cx="757977" cy="126402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rgbClr val="ff0000"/>
                </a:solidFill>
              </a:rPr>
              <a:t>공간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55" name="Group 78"/>
          <p:cNvGrpSpPr/>
          <p:nvPr/>
        </p:nvGrpSpPr>
        <p:grpSpPr>
          <a:xfrm rot="18691838">
            <a:off x="1350211" y="3584509"/>
            <a:ext cx="700109" cy="632336"/>
            <a:chOff x="1586" y="829"/>
            <a:chExt cx="752" cy="1177"/>
          </a:xfrm>
        </p:grpSpPr>
        <p:pic>
          <p:nvPicPr>
            <p:cNvPr id="256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8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9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0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1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63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763" y="3429000"/>
            <a:ext cx="734273" cy="76121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7600" y="3636000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6226" y="907441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746593">
            <a:off x="4619518" y="423241"/>
            <a:ext cx="1792646" cy="202787"/>
          </a:xfrm>
          <a:prstGeom prst="rect">
            <a:avLst/>
          </a:prstGeom>
        </p:spPr>
      </p:pic>
      <p:grpSp>
        <p:nvGrpSpPr>
          <p:cNvPr id="254" name="Group 78"/>
          <p:cNvGrpSpPr/>
          <p:nvPr/>
        </p:nvGrpSpPr>
        <p:grpSpPr>
          <a:xfrm rot="19797284">
            <a:off x="6874594" y="816347"/>
            <a:ext cx="781889" cy="832792"/>
            <a:chOff x="1586" y="829"/>
            <a:chExt cx="752" cy="1177"/>
          </a:xfrm>
        </p:grpSpPr>
        <p:pic>
          <p:nvPicPr>
            <p:cNvPr id="255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7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8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59" name="Freeform 44"/>
            <p:cNvSpPr/>
            <p:nvPr/>
          </p:nvSpPr>
          <p:spPr>
            <a:xfrm>
              <a:off x="1602" y="1229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0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62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9922816">
            <a:off x="3293445" y="5895667"/>
            <a:ext cx="2423256" cy="274123"/>
          </a:xfrm>
          <a:prstGeom prst="rect">
            <a:avLst/>
          </a:prstGeom>
        </p:spPr>
      </p:pic>
      <p:grpSp>
        <p:nvGrpSpPr>
          <p:cNvPr id="263" name="Group 78"/>
          <p:cNvGrpSpPr/>
          <p:nvPr/>
        </p:nvGrpSpPr>
        <p:grpSpPr>
          <a:xfrm rot="18691838">
            <a:off x="5655208" y="4984976"/>
            <a:ext cx="881583" cy="837234"/>
            <a:chOff x="1586" y="829"/>
            <a:chExt cx="752" cy="1177"/>
          </a:xfrm>
        </p:grpSpPr>
        <p:pic>
          <p:nvPicPr>
            <p:cNvPr id="264" name="Picture 38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746" y="1222"/>
              <a:ext cx="18" cy="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Freeform 39"/>
            <p:cNvSpPr/>
            <p:nvPr/>
          </p:nvSpPr>
          <p:spPr>
            <a:xfrm>
              <a:off x="2112" y="1286"/>
              <a:ext cx="226" cy="86"/>
            </a:xfrm>
            <a:custGeom>
              <a:avLst/>
              <a:gdLst>
                <a:gd name="T0" fmla="*/ 202 w 226"/>
                <a:gd name="T1" fmla="*/ 66 h 86"/>
                <a:gd name="T2" fmla="*/ 202 w 226"/>
                <a:gd name="T3" fmla="*/ 66 h 86"/>
                <a:gd name="T4" fmla="*/ 176 w 226"/>
                <a:gd name="T5" fmla="*/ 50 h 86"/>
                <a:gd name="T6" fmla="*/ 176 w 226"/>
                <a:gd name="T7" fmla="*/ 50 h 86"/>
                <a:gd name="T8" fmla="*/ 152 w 226"/>
                <a:gd name="T9" fmla="*/ 38 h 86"/>
                <a:gd name="T10" fmla="*/ 152 w 226"/>
                <a:gd name="T11" fmla="*/ 38 h 86"/>
                <a:gd name="T12" fmla="*/ 130 w 226"/>
                <a:gd name="T13" fmla="*/ 28 h 86"/>
                <a:gd name="T14" fmla="*/ 130 w 226"/>
                <a:gd name="T15" fmla="*/ 28 h 86"/>
                <a:gd name="T16" fmla="*/ 100 w 226"/>
                <a:gd name="T17" fmla="*/ 16 h 86"/>
                <a:gd name="T18" fmla="*/ 100 w 226"/>
                <a:gd name="T19" fmla="*/ 16 h 86"/>
                <a:gd name="T20" fmla="*/ 78 w 226"/>
                <a:gd name="T21" fmla="*/ 6 h 86"/>
                <a:gd name="T22" fmla="*/ 78 w 226"/>
                <a:gd name="T23" fmla="*/ 6 h 86"/>
                <a:gd name="T24" fmla="*/ 62 w 226"/>
                <a:gd name="T25" fmla="*/ 2 h 86"/>
                <a:gd name="T26" fmla="*/ 62 w 226"/>
                <a:gd name="T27" fmla="*/ 2 h 86"/>
                <a:gd name="T28" fmla="*/ 56 w 226"/>
                <a:gd name="T29" fmla="*/ 0 h 86"/>
                <a:gd name="T30" fmla="*/ 0 w 226"/>
                <a:gd name="T31" fmla="*/ 10 h 86"/>
                <a:gd name="T32" fmla="*/ 0 w 226"/>
                <a:gd name="T33" fmla="*/ 10 h 86"/>
                <a:gd name="T34" fmla="*/ 6 w 226"/>
                <a:gd name="T35" fmla="*/ 12 h 86"/>
                <a:gd name="T36" fmla="*/ 6 w 226"/>
                <a:gd name="T37" fmla="*/ 12 h 86"/>
                <a:gd name="T38" fmla="*/ 20 w 226"/>
                <a:gd name="T39" fmla="*/ 16 h 86"/>
                <a:gd name="T40" fmla="*/ 20 w 226"/>
                <a:gd name="T41" fmla="*/ 16 h 86"/>
                <a:gd name="T42" fmla="*/ 42 w 226"/>
                <a:gd name="T43" fmla="*/ 24 h 86"/>
                <a:gd name="T44" fmla="*/ 42 w 226"/>
                <a:gd name="T45" fmla="*/ 24 h 86"/>
                <a:gd name="T46" fmla="*/ 70 w 226"/>
                <a:gd name="T47" fmla="*/ 36 h 86"/>
                <a:gd name="T48" fmla="*/ 70 w 226"/>
                <a:gd name="T49" fmla="*/ 36 h 86"/>
                <a:gd name="T50" fmla="*/ 92 w 226"/>
                <a:gd name="T51" fmla="*/ 46 h 86"/>
                <a:gd name="T52" fmla="*/ 92 w 226"/>
                <a:gd name="T53" fmla="*/ 46 h 86"/>
                <a:gd name="T54" fmla="*/ 114 w 226"/>
                <a:gd name="T55" fmla="*/ 56 h 86"/>
                <a:gd name="T56" fmla="*/ 114 w 226"/>
                <a:gd name="T57" fmla="*/ 56 h 86"/>
                <a:gd name="T58" fmla="*/ 136 w 226"/>
                <a:gd name="T59" fmla="*/ 70 h 86"/>
                <a:gd name="T60" fmla="*/ 136 w 226"/>
                <a:gd name="T61" fmla="*/ 70 h 86"/>
                <a:gd name="T62" fmla="*/ 160 w 226"/>
                <a:gd name="T63" fmla="*/ 86 h 86"/>
                <a:gd name="T64" fmla="*/ 226 w 226"/>
                <a:gd name="T65" fmla="*/ 82 h 86"/>
                <a:gd name="T66" fmla="*/ 226 w 226"/>
                <a:gd name="T67" fmla="*/ 82 h 86"/>
                <a:gd name="T68" fmla="*/ 202 w 226"/>
                <a:gd name="T69" fmla="*/ 66 h 86"/>
                <a:gd name="T70" fmla="*/ 202 w 226"/>
                <a:gd name="T71" fmla="*/ 66 h 8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26"/>
                <a:gd name="T109" fmla="*/ 0 h 86"/>
                <a:gd name="T110" fmla="*/ 226 w 226"/>
                <a:gd name="T111" fmla="*/ 86 h 86"/>
              </a:gdLst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26" h="86">
                  <a:moveTo>
                    <a:pt x="202" y="66"/>
                  </a:moveTo>
                  <a:lnTo>
                    <a:pt x="202" y="66"/>
                  </a:lnTo>
                  <a:lnTo>
                    <a:pt x="176" y="50"/>
                  </a:lnTo>
                  <a:lnTo>
                    <a:pt x="152" y="38"/>
                  </a:lnTo>
                  <a:lnTo>
                    <a:pt x="130" y="28"/>
                  </a:lnTo>
                  <a:lnTo>
                    <a:pt x="100" y="16"/>
                  </a:lnTo>
                  <a:lnTo>
                    <a:pt x="78" y="6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20" y="16"/>
                  </a:lnTo>
                  <a:lnTo>
                    <a:pt x="42" y="24"/>
                  </a:lnTo>
                  <a:lnTo>
                    <a:pt x="70" y="36"/>
                  </a:lnTo>
                  <a:lnTo>
                    <a:pt x="92" y="46"/>
                  </a:lnTo>
                  <a:lnTo>
                    <a:pt x="114" y="56"/>
                  </a:lnTo>
                  <a:lnTo>
                    <a:pt x="136" y="70"/>
                  </a:lnTo>
                  <a:lnTo>
                    <a:pt x="160" y="86"/>
                  </a:lnTo>
                  <a:lnTo>
                    <a:pt x="226" y="82"/>
                  </a:lnTo>
                  <a:lnTo>
                    <a:pt x="202" y="66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6" name="Freeform 40"/>
            <p:cNvSpPr/>
            <p:nvPr/>
          </p:nvSpPr>
          <p:spPr>
            <a:xfrm>
              <a:off x="1586" y="830"/>
              <a:ext cx="526" cy="1176"/>
            </a:xfrm>
            <a:custGeom>
              <a:avLst/>
              <a:gdLst>
                <a:gd name="T0" fmla="*/ 474 w 526"/>
                <a:gd name="T1" fmla="*/ 56 h 1176"/>
                <a:gd name="T2" fmla="*/ 420 w 526"/>
                <a:gd name="T3" fmla="*/ 116 h 1176"/>
                <a:gd name="T4" fmla="*/ 242 w 526"/>
                <a:gd name="T5" fmla="*/ 318 h 1176"/>
                <a:gd name="T6" fmla="*/ 170 w 526"/>
                <a:gd name="T7" fmla="*/ 402 h 1176"/>
                <a:gd name="T8" fmla="*/ 268 w 526"/>
                <a:gd name="T9" fmla="*/ 280 h 1176"/>
                <a:gd name="T10" fmla="*/ 382 w 526"/>
                <a:gd name="T11" fmla="*/ 152 h 1176"/>
                <a:gd name="T12" fmla="*/ 518 w 526"/>
                <a:gd name="T13" fmla="*/ 0 h 1176"/>
                <a:gd name="T14" fmla="*/ 428 w 526"/>
                <a:gd name="T15" fmla="*/ 88 h 1176"/>
                <a:gd name="T16" fmla="*/ 340 w 526"/>
                <a:gd name="T17" fmla="*/ 184 h 1176"/>
                <a:gd name="T18" fmla="*/ 138 w 526"/>
                <a:gd name="T19" fmla="*/ 416 h 1176"/>
                <a:gd name="T20" fmla="*/ 144 w 526"/>
                <a:gd name="T21" fmla="*/ 416 h 1176"/>
                <a:gd name="T22" fmla="*/ 154 w 526"/>
                <a:gd name="T23" fmla="*/ 416 h 1176"/>
                <a:gd name="T24" fmla="*/ 158 w 526"/>
                <a:gd name="T25" fmla="*/ 416 h 1176"/>
                <a:gd name="T26" fmla="*/ 284 w 526"/>
                <a:gd name="T27" fmla="*/ 414 h 1176"/>
                <a:gd name="T28" fmla="*/ 322 w 526"/>
                <a:gd name="T29" fmla="*/ 414 h 1176"/>
                <a:gd name="T30" fmla="*/ 340 w 526"/>
                <a:gd name="T31" fmla="*/ 416 h 1176"/>
                <a:gd name="T32" fmla="*/ 336 w 526"/>
                <a:gd name="T33" fmla="*/ 442 h 1176"/>
                <a:gd name="T34" fmla="*/ 318 w 526"/>
                <a:gd name="T35" fmla="*/ 536 h 1176"/>
                <a:gd name="T36" fmla="*/ 278 w 526"/>
                <a:gd name="T37" fmla="*/ 678 h 1176"/>
                <a:gd name="T38" fmla="*/ 236 w 526"/>
                <a:gd name="T39" fmla="*/ 790 h 1176"/>
                <a:gd name="T40" fmla="*/ 178 w 526"/>
                <a:gd name="T41" fmla="*/ 906 h 1176"/>
                <a:gd name="T42" fmla="*/ 100 w 526"/>
                <a:gd name="T43" fmla="*/ 1022 h 1176"/>
                <a:gd name="T44" fmla="*/ 28 w 526"/>
                <a:gd name="T45" fmla="*/ 1104 h 1176"/>
                <a:gd name="T46" fmla="*/ 16 w 526"/>
                <a:gd name="T47" fmla="*/ 1176 h 1176"/>
                <a:gd name="T48" fmla="*/ 34 w 526"/>
                <a:gd name="T49" fmla="*/ 1166 h 1176"/>
                <a:gd name="T50" fmla="*/ 44 w 526"/>
                <a:gd name="T51" fmla="*/ 1162 h 1176"/>
                <a:gd name="T52" fmla="*/ 80 w 526"/>
                <a:gd name="T53" fmla="*/ 1130 h 1176"/>
                <a:gd name="T54" fmla="*/ 154 w 526"/>
                <a:gd name="T55" fmla="*/ 1040 h 1176"/>
                <a:gd name="T56" fmla="*/ 234 w 526"/>
                <a:gd name="T57" fmla="*/ 916 h 1176"/>
                <a:gd name="T58" fmla="*/ 294 w 526"/>
                <a:gd name="T59" fmla="*/ 794 h 1176"/>
                <a:gd name="T60" fmla="*/ 338 w 526"/>
                <a:gd name="T61" fmla="*/ 678 h 1176"/>
                <a:gd name="T62" fmla="*/ 378 w 526"/>
                <a:gd name="T63" fmla="*/ 528 h 1176"/>
                <a:gd name="T64" fmla="*/ 396 w 526"/>
                <a:gd name="T65" fmla="*/ 430 h 1176"/>
                <a:gd name="T66" fmla="*/ 398 w 526"/>
                <a:gd name="T67" fmla="*/ 402 h 1176"/>
                <a:gd name="T68" fmla="*/ 392 w 526"/>
                <a:gd name="T69" fmla="*/ 402 h 1176"/>
                <a:gd name="T70" fmla="*/ 372 w 526"/>
                <a:gd name="T71" fmla="*/ 400 h 1176"/>
                <a:gd name="T72" fmla="*/ 362 w 526"/>
                <a:gd name="T73" fmla="*/ 400 h 1176"/>
                <a:gd name="T74" fmla="*/ 300 w 526"/>
                <a:gd name="T75" fmla="*/ 398 h 1176"/>
                <a:gd name="T76" fmla="*/ 296 w 526"/>
                <a:gd name="T77" fmla="*/ 398 h 1176"/>
                <a:gd name="T78" fmla="*/ 280 w 526"/>
                <a:gd name="T79" fmla="*/ 398 h 1176"/>
                <a:gd name="T80" fmla="*/ 264 w 526"/>
                <a:gd name="T81" fmla="*/ 398 h 1176"/>
                <a:gd name="T82" fmla="*/ 208 w 526"/>
                <a:gd name="T83" fmla="*/ 400 h 1176"/>
                <a:gd name="T84" fmla="*/ 186 w 526"/>
                <a:gd name="T85" fmla="*/ 400 h 1176"/>
                <a:gd name="T86" fmla="*/ 378 w 526"/>
                <a:gd name="T87" fmla="*/ 180 h 1176"/>
                <a:gd name="T88" fmla="*/ 468 w 526"/>
                <a:gd name="T89" fmla="*/ 78 h 1176"/>
                <a:gd name="T90" fmla="*/ 496 w 526"/>
                <a:gd name="T91" fmla="*/ 40 h 11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26"/>
                <a:gd name="T139" fmla="*/ 0 h 1176"/>
                <a:gd name="T140" fmla="*/ 526 w 526"/>
                <a:gd name="T141" fmla="*/ 1176 h 1176"/>
              </a:gdLst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26" h="1176">
                  <a:moveTo>
                    <a:pt x="496" y="40"/>
                  </a:moveTo>
                  <a:lnTo>
                    <a:pt x="494" y="40"/>
                  </a:lnTo>
                  <a:lnTo>
                    <a:pt x="474" y="56"/>
                  </a:lnTo>
                  <a:lnTo>
                    <a:pt x="420" y="116"/>
                  </a:lnTo>
                  <a:lnTo>
                    <a:pt x="336" y="210"/>
                  </a:lnTo>
                  <a:lnTo>
                    <a:pt x="242" y="318"/>
                  </a:lnTo>
                  <a:lnTo>
                    <a:pt x="170" y="402"/>
                  </a:lnTo>
                  <a:lnTo>
                    <a:pt x="166" y="402"/>
                  </a:lnTo>
                  <a:lnTo>
                    <a:pt x="268" y="280"/>
                  </a:lnTo>
                  <a:lnTo>
                    <a:pt x="382" y="152"/>
                  </a:lnTo>
                  <a:lnTo>
                    <a:pt x="476" y="48"/>
                  </a:lnTo>
                  <a:lnTo>
                    <a:pt x="518" y="0"/>
                  </a:lnTo>
                  <a:lnTo>
                    <a:pt x="468" y="44"/>
                  </a:lnTo>
                  <a:lnTo>
                    <a:pt x="428" y="88"/>
                  </a:lnTo>
                  <a:lnTo>
                    <a:pt x="340" y="184"/>
                  </a:lnTo>
                  <a:lnTo>
                    <a:pt x="234" y="304"/>
                  </a:lnTo>
                  <a:lnTo>
                    <a:pt x="138" y="416"/>
                  </a:lnTo>
                  <a:lnTo>
                    <a:pt x="144" y="416"/>
                  </a:lnTo>
                  <a:lnTo>
                    <a:pt x="148" y="416"/>
                  </a:lnTo>
                  <a:lnTo>
                    <a:pt x="154" y="416"/>
                  </a:lnTo>
                  <a:lnTo>
                    <a:pt x="158" y="416"/>
                  </a:lnTo>
                  <a:lnTo>
                    <a:pt x="230" y="412"/>
                  </a:lnTo>
                  <a:lnTo>
                    <a:pt x="284" y="414"/>
                  </a:lnTo>
                  <a:lnTo>
                    <a:pt x="322" y="414"/>
                  </a:lnTo>
                  <a:lnTo>
                    <a:pt x="338" y="416"/>
                  </a:lnTo>
                  <a:lnTo>
                    <a:pt x="340" y="416"/>
                  </a:lnTo>
                  <a:lnTo>
                    <a:pt x="336" y="442"/>
                  </a:lnTo>
                  <a:lnTo>
                    <a:pt x="326" y="498"/>
                  </a:lnTo>
                  <a:lnTo>
                    <a:pt x="318" y="536"/>
                  </a:lnTo>
                  <a:lnTo>
                    <a:pt x="308" y="580"/>
                  </a:lnTo>
                  <a:lnTo>
                    <a:pt x="294" y="628"/>
                  </a:lnTo>
                  <a:lnTo>
                    <a:pt x="278" y="678"/>
                  </a:lnTo>
                  <a:lnTo>
                    <a:pt x="260" y="734"/>
                  </a:lnTo>
                  <a:lnTo>
                    <a:pt x="236" y="790"/>
                  </a:lnTo>
                  <a:lnTo>
                    <a:pt x="208" y="848"/>
                  </a:lnTo>
                  <a:lnTo>
                    <a:pt x="178" y="906"/>
                  </a:lnTo>
                  <a:lnTo>
                    <a:pt x="142" y="964"/>
                  </a:lnTo>
                  <a:lnTo>
                    <a:pt x="122" y="992"/>
                  </a:lnTo>
                  <a:lnTo>
                    <a:pt x="100" y="1022"/>
                  </a:lnTo>
                  <a:lnTo>
                    <a:pt x="76" y="1050"/>
                  </a:lnTo>
                  <a:lnTo>
                    <a:pt x="52" y="1076"/>
                  </a:lnTo>
                  <a:lnTo>
                    <a:pt x="28" y="1104"/>
                  </a:lnTo>
                  <a:lnTo>
                    <a:pt x="0" y="1130"/>
                  </a:lnTo>
                  <a:lnTo>
                    <a:pt x="16" y="1176"/>
                  </a:lnTo>
                  <a:lnTo>
                    <a:pt x="24" y="1172"/>
                  </a:lnTo>
                  <a:lnTo>
                    <a:pt x="34" y="1166"/>
                  </a:lnTo>
                  <a:lnTo>
                    <a:pt x="44" y="1162"/>
                  </a:lnTo>
                  <a:lnTo>
                    <a:pt x="52" y="1158"/>
                  </a:lnTo>
                  <a:lnTo>
                    <a:pt x="80" y="1130"/>
                  </a:lnTo>
                  <a:lnTo>
                    <a:pt x="106" y="1100"/>
                  </a:lnTo>
                  <a:lnTo>
                    <a:pt x="130" y="1072"/>
                  </a:lnTo>
                  <a:lnTo>
                    <a:pt x="154" y="1040"/>
                  </a:lnTo>
                  <a:lnTo>
                    <a:pt x="176" y="1010"/>
                  </a:lnTo>
                  <a:lnTo>
                    <a:pt x="196" y="980"/>
                  </a:lnTo>
                  <a:lnTo>
                    <a:pt x="234" y="916"/>
                  </a:lnTo>
                  <a:lnTo>
                    <a:pt x="266" y="856"/>
                  </a:lnTo>
                  <a:lnTo>
                    <a:pt x="294" y="794"/>
                  </a:lnTo>
                  <a:lnTo>
                    <a:pt x="318" y="734"/>
                  </a:lnTo>
                  <a:lnTo>
                    <a:pt x="338" y="678"/>
                  </a:lnTo>
                  <a:lnTo>
                    <a:pt x="354" y="624"/>
                  </a:lnTo>
                  <a:lnTo>
                    <a:pt x="368" y="574"/>
                  </a:lnTo>
                  <a:lnTo>
                    <a:pt x="378" y="528"/>
                  </a:lnTo>
                  <a:lnTo>
                    <a:pt x="386" y="490"/>
                  </a:lnTo>
                  <a:lnTo>
                    <a:pt x="396" y="430"/>
                  </a:lnTo>
                  <a:lnTo>
                    <a:pt x="400" y="402"/>
                  </a:lnTo>
                  <a:lnTo>
                    <a:pt x="398" y="402"/>
                  </a:lnTo>
                  <a:lnTo>
                    <a:pt x="392" y="402"/>
                  </a:lnTo>
                  <a:lnTo>
                    <a:pt x="384" y="402"/>
                  </a:lnTo>
                  <a:lnTo>
                    <a:pt x="372" y="400"/>
                  </a:lnTo>
                  <a:lnTo>
                    <a:pt x="362" y="400"/>
                  </a:lnTo>
                  <a:lnTo>
                    <a:pt x="322" y="398"/>
                  </a:lnTo>
                  <a:lnTo>
                    <a:pt x="300" y="398"/>
                  </a:lnTo>
                  <a:lnTo>
                    <a:pt x="296" y="398"/>
                  </a:lnTo>
                  <a:lnTo>
                    <a:pt x="288" y="398"/>
                  </a:lnTo>
                  <a:lnTo>
                    <a:pt x="280" y="398"/>
                  </a:lnTo>
                  <a:lnTo>
                    <a:pt x="264" y="398"/>
                  </a:lnTo>
                  <a:lnTo>
                    <a:pt x="258" y="398"/>
                  </a:lnTo>
                  <a:lnTo>
                    <a:pt x="208" y="400"/>
                  </a:lnTo>
                  <a:lnTo>
                    <a:pt x="186" y="400"/>
                  </a:lnTo>
                  <a:lnTo>
                    <a:pt x="276" y="296"/>
                  </a:lnTo>
                  <a:lnTo>
                    <a:pt x="378" y="180"/>
                  </a:lnTo>
                  <a:lnTo>
                    <a:pt x="468" y="78"/>
                  </a:lnTo>
                  <a:lnTo>
                    <a:pt x="526" y="14"/>
                  </a:lnTo>
                  <a:lnTo>
                    <a:pt x="496" y="38"/>
                  </a:lnTo>
                  <a:lnTo>
                    <a:pt x="496" y="40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7" name="Freeform 42"/>
            <p:cNvSpPr/>
            <p:nvPr/>
          </p:nvSpPr>
          <p:spPr>
            <a:xfrm>
              <a:off x="1752" y="830"/>
              <a:ext cx="360" cy="402"/>
            </a:xfrm>
            <a:custGeom>
              <a:avLst/>
              <a:gdLst>
                <a:gd name="T0" fmla="*/ 356 w 360"/>
                <a:gd name="T1" fmla="*/ 8 h 402"/>
                <a:gd name="T2" fmla="*/ 356 w 360"/>
                <a:gd name="T3" fmla="*/ 8 h 402"/>
                <a:gd name="T4" fmla="*/ 354 w 360"/>
                <a:gd name="T5" fmla="*/ 4 h 402"/>
                <a:gd name="T6" fmla="*/ 354 w 360"/>
                <a:gd name="T7" fmla="*/ 4 h 402"/>
                <a:gd name="T8" fmla="*/ 354 w 360"/>
                <a:gd name="T9" fmla="*/ 2 h 402"/>
                <a:gd name="T10" fmla="*/ 352 w 360"/>
                <a:gd name="T11" fmla="*/ 0 h 402"/>
                <a:gd name="T12" fmla="*/ 352 w 360"/>
                <a:gd name="T13" fmla="*/ 0 h 402"/>
                <a:gd name="T14" fmla="*/ 310 w 360"/>
                <a:gd name="T15" fmla="*/ 48 h 402"/>
                <a:gd name="T16" fmla="*/ 310 w 360"/>
                <a:gd name="T17" fmla="*/ 48 h 402"/>
                <a:gd name="T18" fmla="*/ 216 w 360"/>
                <a:gd name="T19" fmla="*/ 152 h 402"/>
                <a:gd name="T20" fmla="*/ 216 w 360"/>
                <a:gd name="T21" fmla="*/ 152 h 402"/>
                <a:gd name="T22" fmla="*/ 102 w 360"/>
                <a:gd name="T23" fmla="*/ 280 h 402"/>
                <a:gd name="T24" fmla="*/ 102 w 360"/>
                <a:gd name="T25" fmla="*/ 280 h 402"/>
                <a:gd name="T26" fmla="*/ 0 w 360"/>
                <a:gd name="T27" fmla="*/ 402 h 402"/>
                <a:gd name="T28" fmla="*/ 0 w 360"/>
                <a:gd name="T29" fmla="*/ 402 h 402"/>
                <a:gd name="T30" fmla="*/ 4 w 360"/>
                <a:gd name="T31" fmla="*/ 402 h 402"/>
                <a:gd name="T32" fmla="*/ 4 w 360"/>
                <a:gd name="T33" fmla="*/ 402 h 402"/>
                <a:gd name="T34" fmla="*/ 10 w 360"/>
                <a:gd name="T35" fmla="*/ 400 h 402"/>
                <a:gd name="T36" fmla="*/ 10 w 360"/>
                <a:gd name="T37" fmla="*/ 400 h 402"/>
                <a:gd name="T38" fmla="*/ 16 w 360"/>
                <a:gd name="T39" fmla="*/ 400 h 402"/>
                <a:gd name="T40" fmla="*/ 16 w 360"/>
                <a:gd name="T41" fmla="*/ 400 h 402"/>
                <a:gd name="T42" fmla="*/ 20 w 360"/>
                <a:gd name="T43" fmla="*/ 400 h 402"/>
                <a:gd name="T44" fmla="*/ 20 w 360"/>
                <a:gd name="T45" fmla="*/ 400 h 402"/>
                <a:gd name="T46" fmla="*/ 110 w 360"/>
                <a:gd name="T47" fmla="*/ 296 h 402"/>
                <a:gd name="T48" fmla="*/ 110 w 360"/>
                <a:gd name="T49" fmla="*/ 296 h 402"/>
                <a:gd name="T50" fmla="*/ 212 w 360"/>
                <a:gd name="T51" fmla="*/ 180 h 402"/>
                <a:gd name="T52" fmla="*/ 212 w 360"/>
                <a:gd name="T53" fmla="*/ 180 h 402"/>
                <a:gd name="T54" fmla="*/ 302 w 360"/>
                <a:gd name="T55" fmla="*/ 78 h 402"/>
                <a:gd name="T56" fmla="*/ 302 w 360"/>
                <a:gd name="T57" fmla="*/ 78 h 402"/>
                <a:gd name="T58" fmla="*/ 360 w 360"/>
                <a:gd name="T59" fmla="*/ 14 h 402"/>
                <a:gd name="T60" fmla="*/ 360 w 360"/>
                <a:gd name="T61" fmla="*/ 14 h 402"/>
                <a:gd name="T62" fmla="*/ 356 w 360"/>
                <a:gd name="T63" fmla="*/ 8 h 4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0"/>
                <a:gd name="T97" fmla="*/ 0 h 402"/>
                <a:gd name="T98" fmla="*/ 360 w 360"/>
                <a:gd name="T99" fmla="*/ 402 h 402"/>
              </a:gdLst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0" h="402">
                  <a:moveTo>
                    <a:pt x="356" y="8"/>
                  </a:moveTo>
                  <a:lnTo>
                    <a:pt x="356" y="8"/>
                  </a:lnTo>
                  <a:lnTo>
                    <a:pt x="354" y="4"/>
                  </a:lnTo>
                  <a:lnTo>
                    <a:pt x="354" y="2"/>
                  </a:lnTo>
                  <a:lnTo>
                    <a:pt x="352" y="0"/>
                  </a:lnTo>
                  <a:lnTo>
                    <a:pt x="310" y="48"/>
                  </a:lnTo>
                  <a:lnTo>
                    <a:pt x="216" y="152"/>
                  </a:lnTo>
                  <a:lnTo>
                    <a:pt x="102" y="280"/>
                  </a:lnTo>
                  <a:lnTo>
                    <a:pt x="0" y="402"/>
                  </a:lnTo>
                  <a:lnTo>
                    <a:pt x="4" y="402"/>
                  </a:lnTo>
                  <a:lnTo>
                    <a:pt x="10" y="400"/>
                  </a:lnTo>
                  <a:lnTo>
                    <a:pt x="16" y="400"/>
                  </a:lnTo>
                  <a:lnTo>
                    <a:pt x="20" y="400"/>
                  </a:lnTo>
                  <a:lnTo>
                    <a:pt x="110" y="296"/>
                  </a:lnTo>
                  <a:lnTo>
                    <a:pt x="212" y="180"/>
                  </a:lnTo>
                  <a:lnTo>
                    <a:pt x="302" y="78"/>
                  </a:lnTo>
                  <a:lnTo>
                    <a:pt x="360" y="14"/>
                  </a:lnTo>
                  <a:lnTo>
                    <a:pt x="356" y="8"/>
                  </a:lnTo>
                  <a:close/>
                </a:path>
              </a:pathLst>
            </a:custGeom>
            <a:solidFill>
              <a:srgbClr val="660033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8" name="Freeform 44"/>
            <p:cNvSpPr/>
            <p:nvPr/>
          </p:nvSpPr>
          <p:spPr>
            <a:xfrm>
              <a:off x="1602" y="1230"/>
              <a:ext cx="384" cy="776"/>
            </a:xfrm>
            <a:custGeom>
              <a:avLst/>
              <a:gdLst>
                <a:gd name="T0" fmla="*/ 376 w 384"/>
                <a:gd name="T1" fmla="*/ 2 h 776"/>
                <a:gd name="T2" fmla="*/ 368 w 384"/>
                <a:gd name="T3" fmla="*/ 2 h 776"/>
                <a:gd name="T4" fmla="*/ 356 w 384"/>
                <a:gd name="T5" fmla="*/ 0 h 776"/>
                <a:gd name="T6" fmla="*/ 358 w 384"/>
                <a:gd name="T7" fmla="*/ 2 h 776"/>
                <a:gd name="T8" fmla="*/ 364 w 384"/>
                <a:gd name="T9" fmla="*/ 2 h 776"/>
                <a:gd name="T10" fmla="*/ 366 w 384"/>
                <a:gd name="T11" fmla="*/ 2 h 776"/>
                <a:gd name="T12" fmla="*/ 352 w 384"/>
                <a:gd name="T13" fmla="*/ 92 h 776"/>
                <a:gd name="T14" fmla="*/ 342 w 384"/>
                <a:gd name="T15" fmla="*/ 132 h 776"/>
                <a:gd name="T16" fmla="*/ 318 w 384"/>
                <a:gd name="T17" fmla="*/ 230 h 776"/>
                <a:gd name="T18" fmla="*/ 300 w 384"/>
                <a:gd name="T19" fmla="*/ 286 h 776"/>
                <a:gd name="T20" fmla="*/ 254 w 384"/>
                <a:gd name="T21" fmla="*/ 406 h 776"/>
                <a:gd name="T22" fmla="*/ 192 w 384"/>
                <a:gd name="T23" fmla="*/ 530 h 776"/>
                <a:gd name="T24" fmla="*/ 172 w 384"/>
                <a:gd name="T25" fmla="*/ 562 h 776"/>
                <a:gd name="T26" fmla="*/ 130 w 384"/>
                <a:gd name="T27" fmla="*/ 626 h 776"/>
                <a:gd name="T28" fmla="*/ 82 w 384"/>
                <a:gd name="T29" fmla="*/ 688 h 776"/>
                <a:gd name="T30" fmla="*/ 28 w 384"/>
                <a:gd name="T31" fmla="*/ 746 h 776"/>
                <a:gd name="T32" fmla="*/ 0 w 384"/>
                <a:gd name="T33" fmla="*/ 776 h 776"/>
                <a:gd name="T34" fmla="*/ 8 w 384"/>
                <a:gd name="T35" fmla="*/ 772 h 776"/>
                <a:gd name="T36" fmla="*/ 18 w 384"/>
                <a:gd name="T37" fmla="*/ 766 h 776"/>
                <a:gd name="T38" fmla="*/ 28 w 384"/>
                <a:gd name="T39" fmla="*/ 762 h 776"/>
                <a:gd name="T40" fmla="*/ 36 w 384"/>
                <a:gd name="T41" fmla="*/ 758 h 776"/>
                <a:gd name="T42" fmla="*/ 90 w 384"/>
                <a:gd name="T43" fmla="*/ 700 h 776"/>
                <a:gd name="T44" fmla="*/ 138 w 384"/>
                <a:gd name="T45" fmla="*/ 640 h 776"/>
                <a:gd name="T46" fmla="*/ 180 w 384"/>
                <a:gd name="T47" fmla="*/ 580 h 776"/>
                <a:gd name="T48" fmla="*/ 218 w 384"/>
                <a:gd name="T49" fmla="*/ 516 h 776"/>
                <a:gd name="T50" fmla="*/ 278 w 384"/>
                <a:gd name="T51" fmla="*/ 394 h 776"/>
                <a:gd name="T52" fmla="*/ 322 w 384"/>
                <a:gd name="T53" fmla="*/ 278 h 776"/>
                <a:gd name="T54" fmla="*/ 338 w 384"/>
                <a:gd name="T55" fmla="*/ 224 h 776"/>
                <a:gd name="T56" fmla="*/ 362 w 384"/>
                <a:gd name="T57" fmla="*/ 128 h 776"/>
                <a:gd name="T58" fmla="*/ 370 w 384"/>
                <a:gd name="T59" fmla="*/ 90 h 776"/>
                <a:gd name="T60" fmla="*/ 384 w 384"/>
                <a:gd name="T61" fmla="*/ 2 h 776"/>
                <a:gd name="T62" fmla="*/ 382 w 384"/>
                <a:gd name="T63" fmla="*/ 2 h 776"/>
                <a:gd name="T64" fmla="*/ 376 w 384"/>
                <a:gd name="T65" fmla="*/ 2 h 7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84"/>
                <a:gd name="T100" fmla="*/ 0 h 776"/>
                <a:gd name="T101" fmla="*/ 384 w 384"/>
                <a:gd name="T102" fmla="*/ 776 h 776"/>
              </a:gdLst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84" h="776">
                  <a:moveTo>
                    <a:pt x="376" y="2"/>
                  </a:moveTo>
                  <a:lnTo>
                    <a:pt x="376" y="2"/>
                  </a:lnTo>
                  <a:lnTo>
                    <a:pt x="368" y="2"/>
                  </a:lnTo>
                  <a:lnTo>
                    <a:pt x="356" y="0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2"/>
                  </a:lnTo>
                  <a:lnTo>
                    <a:pt x="366" y="2"/>
                  </a:lnTo>
                  <a:lnTo>
                    <a:pt x="362" y="30"/>
                  </a:lnTo>
                  <a:lnTo>
                    <a:pt x="352" y="92"/>
                  </a:lnTo>
                  <a:lnTo>
                    <a:pt x="342" y="132"/>
                  </a:lnTo>
                  <a:lnTo>
                    <a:pt x="332" y="178"/>
                  </a:lnTo>
                  <a:lnTo>
                    <a:pt x="318" y="230"/>
                  </a:lnTo>
                  <a:lnTo>
                    <a:pt x="300" y="286"/>
                  </a:lnTo>
                  <a:lnTo>
                    <a:pt x="280" y="344"/>
                  </a:lnTo>
                  <a:lnTo>
                    <a:pt x="254" y="406"/>
                  </a:lnTo>
                  <a:lnTo>
                    <a:pt x="224" y="468"/>
                  </a:lnTo>
                  <a:lnTo>
                    <a:pt x="192" y="530"/>
                  </a:lnTo>
                  <a:lnTo>
                    <a:pt x="172" y="562"/>
                  </a:lnTo>
                  <a:lnTo>
                    <a:pt x="152" y="594"/>
                  </a:lnTo>
                  <a:lnTo>
                    <a:pt x="130" y="626"/>
                  </a:lnTo>
                  <a:lnTo>
                    <a:pt x="108" y="656"/>
                  </a:lnTo>
                  <a:lnTo>
                    <a:pt x="82" y="688"/>
                  </a:lnTo>
                  <a:lnTo>
                    <a:pt x="56" y="718"/>
                  </a:lnTo>
                  <a:lnTo>
                    <a:pt x="28" y="746"/>
                  </a:lnTo>
                  <a:lnTo>
                    <a:pt x="0" y="776"/>
                  </a:lnTo>
                  <a:lnTo>
                    <a:pt x="8" y="772"/>
                  </a:lnTo>
                  <a:lnTo>
                    <a:pt x="18" y="766"/>
                  </a:lnTo>
                  <a:lnTo>
                    <a:pt x="28" y="762"/>
                  </a:lnTo>
                  <a:lnTo>
                    <a:pt x="36" y="758"/>
                  </a:lnTo>
                  <a:lnTo>
                    <a:pt x="64" y="730"/>
                  </a:lnTo>
                  <a:lnTo>
                    <a:pt x="90" y="700"/>
                  </a:lnTo>
                  <a:lnTo>
                    <a:pt x="114" y="672"/>
                  </a:lnTo>
                  <a:lnTo>
                    <a:pt x="138" y="640"/>
                  </a:lnTo>
                  <a:lnTo>
                    <a:pt x="160" y="610"/>
                  </a:lnTo>
                  <a:lnTo>
                    <a:pt x="180" y="580"/>
                  </a:lnTo>
                  <a:lnTo>
                    <a:pt x="218" y="516"/>
                  </a:lnTo>
                  <a:lnTo>
                    <a:pt x="250" y="456"/>
                  </a:lnTo>
                  <a:lnTo>
                    <a:pt x="278" y="394"/>
                  </a:lnTo>
                  <a:lnTo>
                    <a:pt x="302" y="334"/>
                  </a:lnTo>
                  <a:lnTo>
                    <a:pt x="322" y="278"/>
                  </a:lnTo>
                  <a:lnTo>
                    <a:pt x="338" y="224"/>
                  </a:lnTo>
                  <a:lnTo>
                    <a:pt x="352" y="174"/>
                  </a:lnTo>
                  <a:lnTo>
                    <a:pt x="362" y="128"/>
                  </a:lnTo>
                  <a:lnTo>
                    <a:pt x="370" y="90"/>
                  </a:lnTo>
                  <a:lnTo>
                    <a:pt x="380" y="30"/>
                  </a:lnTo>
                  <a:lnTo>
                    <a:pt x="384" y="2"/>
                  </a:lnTo>
                  <a:lnTo>
                    <a:pt x="382" y="2"/>
                  </a:lnTo>
                  <a:lnTo>
                    <a:pt x="376" y="2"/>
                  </a:lnTo>
                  <a:close/>
                </a:path>
              </a:pathLst>
            </a:custGeom>
            <a:solidFill>
              <a:srgbClr val="cc0078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  <p:sp>
          <p:nvSpPr>
            <p:cNvPr id="269" name="Freeform 47"/>
            <p:cNvSpPr/>
            <p:nvPr/>
          </p:nvSpPr>
          <p:spPr>
            <a:xfrm>
              <a:off x="1604" y="829"/>
              <a:ext cx="734" cy="1176"/>
            </a:xfrm>
            <a:custGeom>
              <a:avLst/>
              <a:gdLst>
                <a:gd name="T0" fmla="*/ 734 w 734"/>
                <a:gd name="T1" fmla="*/ 536 h 1176"/>
                <a:gd name="T2" fmla="*/ 710 w 734"/>
                <a:gd name="T3" fmla="*/ 520 h 1176"/>
                <a:gd name="T4" fmla="*/ 684 w 734"/>
                <a:gd name="T5" fmla="*/ 506 h 1176"/>
                <a:gd name="T6" fmla="*/ 660 w 734"/>
                <a:gd name="T7" fmla="*/ 494 h 1176"/>
                <a:gd name="T8" fmla="*/ 638 w 734"/>
                <a:gd name="T9" fmla="*/ 482 h 1176"/>
                <a:gd name="T10" fmla="*/ 608 w 734"/>
                <a:gd name="T11" fmla="*/ 470 h 1176"/>
                <a:gd name="T12" fmla="*/ 584 w 734"/>
                <a:gd name="T13" fmla="*/ 462 h 1176"/>
                <a:gd name="T14" fmla="*/ 570 w 734"/>
                <a:gd name="T15" fmla="*/ 456 h 1176"/>
                <a:gd name="T16" fmla="*/ 564 w 734"/>
                <a:gd name="T17" fmla="*/ 456 h 1176"/>
                <a:gd name="T18" fmla="*/ 534 w 734"/>
                <a:gd name="T19" fmla="*/ 552 h 1176"/>
                <a:gd name="T20" fmla="*/ 518 w 734"/>
                <a:gd name="T21" fmla="*/ 594 h 1176"/>
                <a:gd name="T22" fmla="*/ 474 w 734"/>
                <a:gd name="T23" fmla="*/ 696 h 1176"/>
                <a:gd name="T24" fmla="*/ 446 w 734"/>
                <a:gd name="T25" fmla="*/ 750 h 1176"/>
                <a:gd name="T26" fmla="*/ 374 w 734"/>
                <a:gd name="T27" fmla="*/ 868 h 1176"/>
                <a:gd name="T28" fmla="*/ 328 w 734"/>
                <a:gd name="T29" fmla="*/ 926 h 1176"/>
                <a:gd name="T30" fmla="*/ 278 w 734"/>
                <a:gd name="T31" fmla="*/ 982 h 1176"/>
                <a:gd name="T32" fmla="*/ 250 w 734"/>
                <a:gd name="T33" fmla="*/ 1012 h 1176"/>
                <a:gd name="T34" fmla="*/ 188 w 734"/>
                <a:gd name="T35" fmla="*/ 1064 h 1176"/>
                <a:gd name="T36" fmla="*/ 118 w 734"/>
                <a:gd name="T37" fmla="*/ 1114 h 1176"/>
                <a:gd name="T38" fmla="*/ 40 w 734"/>
                <a:gd name="T39" fmla="*/ 1158 h 1176"/>
                <a:gd name="T40" fmla="*/ 0 w 734"/>
                <a:gd name="T41" fmla="*/ 1176 h 1176"/>
                <a:gd name="T42" fmla="*/ 8 w 734"/>
                <a:gd name="T43" fmla="*/ 1172 h 1176"/>
                <a:gd name="T44" fmla="*/ 18 w 734"/>
                <a:gd name="T45" fmla="*/ 1168 h 1176"/>
                <a:gd name="T46" fmla="*/ 28 w 734"/>
                <a:gd name="T47" fmla="*/ 1164 h 1176"/>
                <a:gd name="T48" fmla="*/ 36 w 734"/>
                <a:gd name="T49" fmla="*/ 1160 h 1176"/>
                <a:gd name="T50" fmla="*/ 90 w 734"/>
                <a:gd name="T51" fmla="*/ 1102 h 1176"/>
                <a:gd name="T52" fmla="*/ 138 w 734"/>
                <a:gd name="T53" fmla="*/ 1042 h 1176"/>
                <a:gd name="T54" fmla="*/ 180 w 734"/>
                <a:gd name="T55" fmla="*/ 980 h 1176"/>
                <a:gd name="T56" fmla="*/ 218 w 734"/>
                <a:gd name="T57" fmla="*/ 918 h 1176"/>
                <a:gd name="T58" fmla="*/ 276 w 734"/>
                <a:gd name="T59" fmla="*/ 794 h 1176"/>
                <a:gd name="T60" fmla="*/ 320 w 734"/>
                <a:gd name="T61" fmla="*/ 678 h 1176"/>
                <a:gd name="T62" fmla="*/ 336 w 734"/>
                <a:gd name="T63" fmla="*/ 624 h 1176"/>
                <a:gd name="T64" fmla="*/ 360 w 734"/>
                <a:gd name="T65" fmla="*/ 528 h 1176"/>
                <a:gd name="T66" fmla="*/ 368 w 734"/>
                <a:gd name="T67" fmla="*/ 490 h 1176"/>
                <a:gd name="T68" fmla="*/ 382 w 734"/>
                <a:gd name="T69" fmla="*/ 402 h 1176"/>
                <a:gd name="T70" fmla="*/ 380 w 734"/>
                <a:gd name="T71" fmla="*/ 402 h 1176"/>
                <a:gd name="T72" fmla="*/ 374 w 734"/>
                <a:gd name="T73" fmla="*/ 402 h 1176"/>
                <a:gd name="T74" fmla="*/ 366 w 734"/>
                <a:gd name="T75" fmla="*/ 402 h 1176"/>
                <a:gd name="T76" fmla="*/ 354 w 734"/>
                <a:gd name="T77" fmla="*/ 400 h 1176"/>
                <a:gd name="T78" fmla="*/ 356 w 734"/>
                <a:gd name="T79" fmla="*/ 402 h 1176"/>
                <a:gd name="T80" fmla="*/ 358 w 734"/>
                <a:gd name="T81" fmla="*/ 402 h 1176"/>
                <a:gd name="T82" fmla="*/ 362 w 734"/>
                <a:gd name="T83" fmla="*/ 402 h 1176"/>
                <a:gd name="T84" fmla="*/ 344 w 734"/>
                <a:gd name="T85" fmla="*/ 400 h 1176"/>
                <a:gd name="T86" fmla="*/ 304 w 734"/>
                <a:gd name="T87" fmla="*/ 398 h 1176"/>
                <a:gd name="T88" fmla="*/ 246 w 734"/>
                <a:gd name="T89" fmla="*/ 398 h 1176"/>
                <a:gd name="T90" fmla="*/ 168 w 734"/>
                <a:gd name="T91" fmla="*/ 402 h 1176"/>
                <a:gd name="T92" fmla="*/ 258 w 734"/>
                <a:gd name="T93" fmla="*/ 296 h 1176"/>
                <a:gd name="T94" fmla="*/ 358 w 734"/>
                <a:gd name="T95" fmla="*/ 180 h 1176"/>
                <a:gd name="T96" fmla="*/ 448 w 734"/>
                <a:gd name="T97" fmla="*/ 78 h 1176"/>
                <a:gd name="T98" fmla="*/ 506 w 734"/>
                <a:gd name="T99" fmla="*/ 14 h 1176"/>
                <a:gd name="T100" fmla="*/ 502 w 734"/>
                <a:gd name="T101" fmla="*/ 8 h 1176"/>
                <a:gd name="T102" fmla="*/ 500 w 734"/>
                <a:gd name="T103" fmla="*/ 4 h 1176"/>
                <a:gd name="T104" fmla="*/ 500 w 734"/>
                <a:gd name="T105" fmla="*/ 0 h 1176"/>
                <a:gd name="T106" fmla="*/ 498 w 734"/>
                <a:gd name="T107" fmla="*/ 0 h 1176"/>
                <a:gd name="T108" fmla="*/ 536 w 734"/>
                <a:gd name="T109" fmla="*/ 78 h 1176"/>
                <a:gd name="T110" fmla="*/ 610 w 734"/>
                <a:gd name="T111" fmla="*/ 236 h 1176"/>
                <a:gd name="T112" fmla="*/ 686 w 734"/>
                <a:gd name="T113" fmla="*/ 408 h 1176"/>
                <a:gd name="T114" fmla="*/ 716 w 734"/>
                <a:gd name="T115" fmla="*/ 480 h 1176"/>
                <a:gd name="T116" fmla="*/ 734 w 734"/>
                <a:gd name="T117" fmla="*/ 536 h 1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34"/>
                <a:gd name="T178" fmla="*/ 0 h 1176"/>
                <a:gd name="T179" fmla="*/ 734 w 734"/>
                <a:gd name="T180" fmla="*/ 1176 h 1176"/>
              </a:gdLst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34" h="1176">
                  <a:moveTo>
                    <a:pt x="734" y="536"/>
                  </a:moveTo>
                  <a:lnTo>
                    <a:pt x="734" y="536"/>
                  </a:lnTo>
                  <a:lnTo>
                    <a:pt x="710" y="520"/>
                  </a:lnTo>
                  <a:lnTo>
                    <a:pt x="684" y="506"/>
                  </a:lnTo>
                  <a:lnTo>
                    <a:pt x="660" y="494"/>
                  </a:lnTo>
                  <a:lnTo>
                    <a:pt x="638" y="482"/>
                  </a:lnTo>
                  <a:lnTo>
                    <a:pt x="608" y="470"/>
                  </a:lnTo>
                  <a:lnTo>
                    <a:pt x="584" y="462"/>
                  </a:lnTo>
                  <a:lnTo>
                    <a:pt x="570" y="456"/>
                  </a:lnTo>
                  <a:lnTo>
                    <a:pt x="564" y="456"/>
                  </a:lnTo>
                  <a:lnTo>
                    <a:pt x="556" y="486"/>
                  </a:lnTo>
                  <a:lnTo>
                    <a:pt x="534" y="552"/>
                  </a:lnTo>
                  <a:lnTo>
                    <a:pt x="518" y="594"/>
                  </a:lnTo>
                  <a:lnTo>
                    <a:pt x="500" y="642"/>
                  </a:lnTo>
                  <a:lnTo>
                    <a:pt x="474" y="696"/>
                  </a:lnTo>
                  <a:lnTo>
                    <a:pt x="446" y="750"/>
                  </a:lnTo>
                  <a:lnTo>
                    <a:pt x="412" y="808"/>
                  </a:lnTo>
                  <a:lnTo>
                    <a:pt x="374" y="868"/>
                  </a:lnTo>
                  <a:lnTo>
                    <a:pt x="352" y="896"/>
                  </a:lnTo>
                  <a:lnTo>
                    <a:pt x="328" y="926"/>
                  </a:lnTo>
                  <a:lnTo>
                    <a:pt x="304" y="954"/>
                  </a:lnTo>
                  <a:lnTo>
                    <a:pt x="278" y="982"/>
                  </a:lnTo>
                  <a:lnTo>
                    <a:pt x="250" y="1012"/>
                  </a:lnTo>
                  <a:lnTo>
                    <a:pt x="220" y="1038"/>
                  </a:lnTo>
                  <a:lnTo>
                    <a:pt x="188" y="1064"/>
                  </a:lnTo>
                  <a:lnTo>
                    <a:pt x="154" y="1090"/>
                  </a:lnTo>
                  <a:lnTo>
                    <a:pt x="118" y="1114"/>
                  </a:lnTo>
                  <a:lnTo>
                    <a:pt x="80" y="1136"/>
                  </a:lnTo>
                  <a:lnTo>
                    <a:pt x="40" y="1158"/>
                  </a:lnTo>
                  <a:lnTo>
                    <a:pt x="0" y="1176"/>
                  </a:lnTo>
                  <a:lnTo>
                    <a:pt x="8" y="1172"/>
                  </a:lnTo>
                  <a:lnTo>
                    <a:pt x="18" y="1168"/>
                  </a:lnTo>
                  <a:lnTo>
                    <a:pt x="28" y="1164"/>
                  </a:lnTo>
                  <a:lnTo>
                    <a:pt x="36" y="1160"/>
                  </a:lnTo>
                  <a:lnTo>
                    <a:pt x="64" y="1130"/>
                  </a:lnTo>
                  <a:lnTo>
                    <a:pt x="90" y="1102"/>
                  </a:lnTo>
                  <a:lnTo>
                    <a:pt x="114" y="1072"/>
                  </a:lnTo>
                  <a:lnTo>
                    <a:pt x="138" y="1042"/>
                  </a:lnTo>
                  <a:lnTo>
                    <a:pt x="160" y="1010"/>
                  </a:lnTo>
                  <a:lnTo>
                    <a:pt x="180" y="980"/>
                  </a:lnTo>
                  <a:lnTo>
                    <a:pt x="218" y="918"/>
                  </a:lnTo>
                  <a:lnTo>
                    <a:pt x="250" y="856"/>
                  </a:lnTo>
                  <a:lnTo>
                    <a:pt x="276" y="794"/>
                  </a:lnTo>
                  <a:lnTo>
                    <a:pt x="300" y="736"/>
                  </a:lnTo>
                  <a:lnTo>
                    <a:pt x="320" y="678"/>
                  </a:lnTo>
                  <a:lnTo>
                    <a:pt x="336" y="624"/>
                  </a:lnTo>
                  <a:lnTo>
                    <a:pt x="350" y="574"/>
                  </a:lnTo>
                  <a:lnTo>
                    <a:pt x="360" y="528"/>
                  </a:lnTo>
                  <a:lnTo>
                    <a:pt x="368" y="490"/>
                  </a:lnTo>
                  <a:lnTo>
                    <a:pt x="378" y="430"/>
                  </a:lnTo>
                  <a:lnTo>
                    <a:pt x="382" y="402"/>
                  </a:lnTo>
                  <a:lnTo>
                    <a:pt x="380" y="402"/>
                  </a:lnTo>
                  <a:lnTo>
                    <a:pt x="374" y="402"/>
                  </a:lnTo>
                  <a:lnTo>
                    <a:pt x="366" y="402"/>
                  </a:lnTo>
                  <a:lnTo>
                    <a:pt x="354" y="400"/>
                  </a:lnTo>
                  <a:lnTo>
                    <a:pt x="356" y="402"/>
                  </a:lnTo>
                  <a:lnTo>
                    <a:pt x="358" y="402"/>
                  </a:lnTo>
                  <a:lnTo>
                    <a:pt x="360" y="402"/>
                  </a:lnTo>
                  <a:lnTo>
                    <a:pt x="362" y="402"/>
                  </a:lnTo>
                  <a:lnTo>
                    <a:pt x="344" y="400"/>
                  </a:lnTo>
                  <a:lnTo>
                    <a:pt x="304" y="398"/>
                  </a:lnTo>
                  <a:lnTo>
                    <a:pt x="246" y="398"/>
                  </a:lnTo>
                  <a:lnTo>
                    <a:pt x="168" y="402"/>
                  </a:lnTo>
                  <a:lnTo>
                    <a:pt x="258" y="296"/>
                  </a:lnTo>
                  <a:lnTo>
                    <a:pt x="358" y="180"/>
                  </a:lnTo>
                  <a:lnTo>
                    <a:pt x="448" y="78"/>
                  </a:lnTo>
                  <a:lnTo>
                    <a:pt x="506" y="14"/>
                  </a:lnTo>
                  <a:lnTo>
                    <a:pt x="502" y="8"/>
                  </a:lnTo>
                  <a:lnTo>
                    <a:pt x="500" y="4"/>
                  </a:lnTo>
                  <a:lnTo>
                    <a:pt x="500" y="0"/>
                  </a:lnTo>
                  <a:lnTo>
                    <a:pt x="498" y="0"/>
                  </a:lnTo>
                  <a:lnTo>
                    <a:pt x="536" y="78"/>
                  </a:lnTo>
                  <a:lnTo>
                    <a:pt x="610" y="236"/>
                  </a:lnTo>
                  <a:lnTo>
                    <a:pt x="650" y="324"/>
                  </a:lnTo>
                  <a:lnTo>
                    <a:pt x="686" y="408"/>
                  </a:lnTo>
                  <a:lnTo>
                    <a:pt x="716" y="480"/>
                  </a:lnTo>
                  <a:lnTo>
                    <a:pt x="726" y="512"/>
                  </a:lnTo>
                  <a:lnTo>
                    <a:pt x="734" y="5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/>
            <a:lstStyle/>
            <a:p>
              <a:pPr lvl="0">
                <a:defRPr lang="ko-KR" altLang="en-US"/>
              </a:pPr>
              <a:endParaRPr lang="zh-CN" altLang="en-US"/>
            </a:p>
          </p:txBody>
        </p:sp>
      </p:grpSp>
      <p:pic>
        <p:nvPicPr>
          <p:cNvPr id="271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51763" y="3285756"/>
            <a:ext cx="734273" cy="76121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6393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87" y="6099869"/>
            <a:ext cx="3031363" cy="342914"/>
          </a:xfrm>
          <a:prstGeom prst="rect">
            <a:avLst/>
          </a:prstGeom>
        </p:spPr>
      </p:pic>
      <p:pic>
        <p:nvPicPr>
          <p:cNvPr id="242" name="그림 23" title="a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48257" y="3716211"/>
            <a:ext cx="2064728" cy="763200"/>
          </a:xfrm>
          <a:prstGeom prst="rect">
            <a:avLst/>
          </a:prstGeom>
        </p:spPr>
      </p:pic>
      <p:pic>
        <p:nvPicPr>
          <p:cNvPr id="243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96410" y="1218257"/>
            <a:ext cx="1169462" cy="456527"/>
          </a:xfrm>
          <a:prstGeom prst="rect">
            <a:avLst/>
          </a:prstGeom>
        </p:spPr>
      </p:pic>
      <p:pic>
        <p:nvPicPr>
          <p:cNvPr id="244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4689702" y="734057"/>
            <a:ext cx="1792646" cy="202787"/>
          </a:xfrm>
          <a:prstGeom prst="rect">
            <a:avLst/>
          </a:prstGeom>
        </p:spPr>
      </p:pic>
      <p:pic>
        <p:nvPicPr>
          <p:cNvPr id="262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2608" y="3633588"/>
            <a:ext cx="2161319" cy="761219"/>
          </a:xfrm>
          <a:prstGeom prst="rect">
            <a:avLst/>
          </a:prstGeom>
        </p:spPr>
      </p:pic>
      <p:sp>
        <p:nvSpPr>
          <p:cNvPr id="263" name="직사각형 4"/>
          <p:cNvSpPr/>
          <p:nvPr/>
        </p:nvSpPr>
        <p:spPr>
          <a:xfrm>
            <a:off x="9184184" y="2027028"/>
            <a:ext cx="3007816" cy="1552467"/>
          </a:xfrm>
          <a:prstGeom prst="rect">
            <a:avLst/>
          </a:prstGeom>
          <a:solidFill>
            <a:schemeClr val="accent1">
              <a:alpha val="37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왼쪽 고정대가 내려와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나눔고딕"/>
                <a:ea typeface="나눔고딕"/>
              </a:rPr>
              <a:t>잡아주고 바퀴와 와이퍼는 원위치합니다.</a:t>
            </a:r>
            <a:endParaRPr lang="ko-KR" altLang="en-US" sz="2000" spc="5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시연 영상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코딩설명(1)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코딩설명(2)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631655" y="1682978"/>
            <a:ext cx="3888908" cy="82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- 모터가 겁나 일관적이지 않다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바른고딕"/>
              <a:ea typeface="나눔바른고딕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784052" y="3857351"/>
            <a:ext cx="4993813" cy="82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2400" b="0" i="0" kern="1200" spc="5" baseline="0" mc:Ignorable="hp" hp:hslEmbossed="0">
                <a:solidFill>
                  <a:srgbClr val="000000"/>
                </a:solidFill>
                <a:latin typeface="나눔바른고딕"/>
                <a:ea typeface="나눔바른고딕"/>
              </a:rPr>
              <a:t>-&gt; </a:t>
            </a:r>
            <a:r>
              <a:rPr lang="ko-KR" altLang="en-US" sz="2400">
                <a:latin typeface="나눔바른고딕"/>
                <a:ea typeface="나눔바른고딕"/>
              </a:rPr>
              <a:t>지속적인 코딩 수정 : </a:t>
            </a:r>
            <a:r>
              <a:rPr lang="en-US" altLang="ko-KR" sz="2400">
                <a:latin typeface="나눔바른고딕"/>
                <a:ea typeface="나눔바른고딕"/>
              </a:rPr>
              <a:t>middle</a:t>
            </a:r>
            <a:r>
              <a:rPr lang="ko-KR" altLang="en-US" sz="2400">
                <a:latin typeface="나눔바른고딕"/>
                <a:ea typeface="나눔바른고딕"/>
              </a:rPr>
              <a:t> 값 수정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7863312" y="2671271"/>
            <a:ext cx="3045982" cy="5748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버튼? 손짓?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4005" y="3035693"/>
            <a:ext cx="5067543" cy="3475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794" y="685131"/>
            <a:ext cx="3199279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Google Shape;106;p15"/>
          <p:cNvSpPr/>
          <p:nvPr/>
        </p:nvSpPr>
        <p:spPr>
          <a:xfrm>
            <a:off x="7758842" y="1436582"/>
            <a:ext cx="2928730" cy="318273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631656" y="1682978"/>
            <a:ext cx="6403509" cy="8201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- 모터힘이 생각보다 세서 고정 좀 잘해야 할 것 같다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바른고딕"/>
              <a:ea typeface="나눔바른고딕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817475" y="3690247"/>
            <a:ext cx="1588540" cy="4512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- 바퀴부분 </a:t>
            </a:r>
            <a:endParaRPr lang="ko-KR" altLang="en-US" sz="24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문제점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631656" y="1682978"/>
            <a:ext cx="6536859" cy="118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1) 모터가 겁나 일관적이지 않다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2) 모터힘이 생각보다 세서 고정 좀 잘해야 할 것 같다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3) 다양한 책을 고려하자</a:t>
            </a:r>
            <a:endParaRPr lang="ko-KR" altLang="en-US" sz="24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해결방안 및 추후 계획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876598" y="1550045"/>
            <a:ext cx="9597560" cy="118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1) 지속적인 코딩 수정 -&gt; </a:t>
            </a:r>
            <a:r>
              <a:rPr lang="en-US" altLang="ko-KR" sz="2400">
                <a:latin typeface="나눔바른고딕"/>
                <a:ea typeface="나눔바른고딕"/>
              </a:rPr>
              <a:t>middle </a:t>
            </a:r>
            <a:r>
              <a:rPr lang="ko-KR" altLang="en-US" sz="2400">
                <a:latin typeface="나눔바른고딕"/>
                <a:ea typeface="나눔바른고딕"/>
              </a:rPr>
              <a:t>값 수정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바른고딕"/>
                <a:ea typeface="나눔바른고딕"/>
              </a:rPr>
              <a:t>2) 모터가 들리지 않도록 견고하게 못을 사용해 고정</a:t>
            </a:r>
            <a:endParaRPr lang="ko-KR" altLang="en-US" sz="2400">
              <a:latin typeface="나눔바른고딕"/>
              <a:ea typeface="나눔바른고딕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d8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8" descr="실내, 사람이(가) 표시된 사진  자동 생성된 설명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sz="6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lang="ko-KR" sz="6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105275" y="6321593"/>
            <a:ext cx="11309684" cy="3916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 altLang="ko-KR" sz="2000">
                <a:latin typeface="나눔바른고딕"/>
                <a:ea typeface="나눔바른고딕"/>
              </a:rPr>
              <a:t>PPT</a:t>
            </a:r>
            <a:r>
              <a:rPr lang="ko-KR" altLang="en-US" sz="2000">
                <a:latin typeface="나눔바른고딕"/>
                <a:ea typeface="나눔바른고딕"/>
              </a:rPr>
              <a:t> 서식 출처 : </a:t>
            </a:r>
            <a:r>
              <a:rPr lang="en-US" altLang="ko-KR" sz="2000">
                <a:latin typeface="나눔바른고딕"/>
                <a:ea typeface="나눔바른고딕"/>
              </a:rPr>
              <a:t>Saebyeol's PowerPoint Template -- </a:t>
            </a:r>
            <a:r>
              <a:rPr lang="ko-KR" altLang="ko-KR" sz="2000">
                <a:latin typeface="나눔바른고딕"/>
                <a:ea typeface="나눔바른고딕"/>
              </a:rPr>
              <a:t>2019 컬러 리빙코랄 느낌 파워포인트 PPT</a:t>
            </a:r>
            <a:endParaRPr lang="ko-KR" altLang="ko-KR" sz="2000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72334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아이트래킹?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8146" y="1976437"/>
            <a:ext cx="487680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09496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얼굴인식 </a:t>
            </a:r>
            <a:r>
              <a:rPr lang="en-US" altLang="ko-KR" sz="3200" b="1" i="0">
                <a:solidFill>
                  <a:schemeClr val="lt1"/>
                </a:solidFill>
                <a:latin typeface="나눔고딕"/>
                <a:ea typeface="나눔고딕"/>
              </a:rPr>
              <a:t>O</a:t>
            </a:r>
            <a:endParaRPr lang="en-US" altLang="ko-KR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643" y="1993386"/>
            <a:ext cx="3725110" cy="2481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rcRect l="13720" r="13720"/>
          <a:stretch>
            <a:fillRect/>
          </a:stretch>
        </p:blipFill>
        <p:spPr>
          <a:xfrm>
            <a:off x="946572" y="1820272"/>
            <a:ext cx="3180172" cy="3217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3" name=""/>
          <p:cNvSpPr/>
          <p:nvPr/>
        </p:nvSpPr>
        <p:spPr>
          <a:xfrm>
            <a:off x="5252118" y="3019592"/>
            <a:ext cx="1687763" cy="81881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46305" y="1826437"/>
            <a:ext cx="3234263" cy="32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Google Shape;154;p18"/>
          <p:cNvSpPr txBox="1"/>
          <p:nvPr/>
        </p:nvSpPr>
        <p:spPr>
          <a:xfrm>
            <a:off x="742772" y="198781"/>
            <a:ext cx="7348754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고개 젖히기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580828" y="3050894"/>
            <a:ext cx="3030343" cy="757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82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프로그램 및 라이브러리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6" name="그림 15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404183" y="1221273"/>
            <a:ext cx="1860670" cy="2348094"/>
          </a:xfrm>
          <a:prstGeom prst="rect">
            <a:avLst/>
          </a:prstGeom>
        </p:spPr>
      </p:pic>
      <p:pic>
        <p:nvPicPr>
          <p:cNvPr id="157" name="그림 15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8361947" y="1434767"/>
            <a:ext cx="2837448" cy="1603206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77600" y="4186800"/>
            <a:ext cx="10335600" cy="191682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사용 프로그램 : 파이썬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</a:t>
            </a:r>
            <a:r>
              <a:rPr lang="en-US" altLang="ko-KR" sz="2400">
                <a:latin typeface="나눔스퀘어라운드 Regular"/>
                <a:ea typeface="나눔스퀘어라운드 Regular"/>
              </a:rPr>
              <a:t>OpenCV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: 실시간 이미지 프로세싱 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defRPr lang="ko-KR" altLang="en-US"/>
            </a:pPr>
            <a:r>
              <a:rPr lang="en-US" altLang="ko-KR" sz="2400">
                <a:latin typeface="나눔스퀘어라운드 Regular"/>
                <a:ea typeface="나눔스퀘어라운드 Regular"/>
              </a:rPr>
              <a:t>- dlib :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이미지의 랜드마크 검출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3422" y="1395163"/>
            <a:ext cx="3268578" cy="220629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テーマ">
  <a:themeElements>
    <a:clrScheme name="Coral_2019">
      <a:dk1>
        <a:srgbClr val="000000"/>
      </a:dk1>
      <a:lt1>
        <a:srgbClr val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243</ep:Words>
  <ep:PresentationFormat>와이드스크린</ep:PresentationFormat>
  <ep:Paragraphs>56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テーマ</vt:lpstr>
      <vt:lpstr>반도체캡스톤설계 4조 계획발표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seung tae</dc:creator>
  <cp:lastModifiedBy>kang</cp:lastModifiedBy>
  <dcterms:modified xsi:type="dcterms:W3CDTF">2021-05-05T10:45:22.745</dcterms:modified>
  <cp:revision>66</cp:revision>
  <dc:title>반도체캡스톤설계 4조 계획발표</dc:title>
</cp:coreProperties>
</file>